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 id="262" r:id="rId5"/>
    <p:sldId id="263" r:id="rId6"/>
    <p:sldId id="340" r:id="rId7"/>
    <p:sldId id="375" r:id="rId8"/>
    <p:sldId id="264" r:id="rId9"/>
    <p:sldId id="458" r:id="rId10"/>
    <p:sldId id="459" r:id="rId11"/>
    <p:sldId id="407" r:id="rId12"/>
    <p:sldId id="501" r:id="rId13"/>
    <p:sldId id="502" r:id="rId14"/>
    <p:sldId id="503" r:id="rId15"/>
    <p:sldId id="504" r:id="rId16"/>
    <p:sldId id="415" r:id="rId17"/>
    <p:sldId id="461" r:id="rId18"/>
    <p:sldId id="315" r:id="rId19"/>
    <p:sldId id="462" r:id="rId20"/>
    <p:sldId id="505" r:id="rId21"/>
    <p:sldId id="506" r:id="rId22"/>
    <p:sldId id="265" r:id="rId23"/>
    <p:sldId id="316" r:id="rId24"/>
    <p:sldId id="318" r:id="rId25"/>
    <p:sldId id="272" r:id="rId26"/>
    <p:sldId id="319" r:id="rId27"/>
    <p:sldId id="465" r:id="rId28"/>
    <p:sldId id="507" r:id="rId29"/>
    <p:sldId id="321" r:id="rId30"/>
    <p:sldId id="322" r:id="rId31"/>
    <p:sldId id="324" r:id="rId32"/>
    <p:sldId id="325" r:id="rId33"/>
    <p:sldId id="326" r:id="rId34"/>
    <p:sldId id="508" r:id="rId35"/>
    <p:sldId id="328" r:id="rId36"/>
    <p:sldId id="493" r:id="rId37"/>
    <p:sldId id="329" r:id="rId38"/>
    <p:sldId id="331" r:id="rId39"/>
    <p:sldId id="332" r:id="rId40"/>
    <p:sldId id="494" r:id="rId41"/>
    <p:sldId id="266" r:id="rId42"/>
    <p:sldId id="335" r:id="rId43"/>
    <p:sldId id="448" r:id="rId44"/>
  </p:sldIdLst>
  <p:sldSz cx="12192000" cy="6858000"/>
  <p:notesSz cx="6858000" cy="9144000"/>
  <p:defaultTextStyle>
    <a:defPPr>
      <a:defRPr lang="zh-CN"/>
    </a:defPPr>
    <a:lvl1pPr marL="0" lvl="0" indent="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5930" lvl="1"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3130" lvl="2"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0330" lvl="3"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7530" lvl="4"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A2BA"/>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45"/>
    <p:restoredTop sz="94715"/>
  </p:normalViewPr>
  <p:slideViewPr>
    <p:cSldViewPr snapToGrid="0" snapToObjects="1" showGuides="1">
      <p:cViewPr varScale="1">
        <p:scale>
          <a:sx n="50" d="100"/>
          <a:sy n="50" d="100"/>
        </p:scale>
        <p:origin x="-84" y="-558"/>
      </p:cViewPr>
      <p:guideLst>
        <p:guide orient="horz" pos="2166"/>
        <p:guide pos="3866"/>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二级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三级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四级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五级</a:t>
            </a: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幻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p>
            <a:pPr lvl="0" algn="r" fontAlgn="base"/>
            <a:fld id="{9A0DB2DC-4C9A-4742-B13C-FB6460FD3503}" type="slidenum">
              <a:rPr lang="zh-CN" altLang="en-US" sz="1200" strike="noStrike" noProof="1" dirty="0">
                <a:latin typeface="Calibri" panose="020F0502020204030204" pitchFamily="34" charset="0"/>
                <a:ea typeface="宋体" panose="02010600030101010101" pitchFamily="2" charset="-122"/>
                <a:cs typeface="+mn-cs"/>
              </a:rPr>
            </a:fld>
            <a:endParaRPr lang="zh-CN" altLang="en-US" sz="1200" strike="noStrike" noProof="1"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幻灯片图像占位符 1"/>
          <p:cNvSpPr>
            <a:spLocks noGrp="1" noRot="1" noChangeAspect="1"/>
          </p:cNvSpPr>
          <p:nvPr>
            <p:ph type="sldImg"/>
          </p:nvPr>
        </p:nvSpPr>
        <p:spPr>
          <a:ln>
            <a:solidFill>
              <a:srgbClr val="000000"/>
            </a:solidFill>
            <a:miter/>
          </a:ln>
        </p:spPr>
      </p:sp>
      <p:sp>
        <p:nvSpPr>
          <p:cNvPr id="19458" name="备注占位符 2"/>
          <p:cNvSpPr>
            <a:spLocks noGrp="1"/>
          </p:cNvSpPr>
          <p:nvPr>
            <p:ph type="body"/>
          </p:nvPr>
        </p:nvSpPr>
        <p:spPr>
          <a:noFill/>
          <a:ln>
            <a:noFill/>
          </a:ln>
        </p:spPr>
        <p:txBody>
          <a:bodyPr wrap="square" lIns="91440" tIns="45720" rIns="91440" bIns="45720" anchor="t"/>
          <a:p>
            <a:pPr lvl="0">
              <a:spcBef>
                <a:spcPct val="0"/>
              </a:spcBef>
            </a:pPr>
            <a:endParaRPr lang="zh-CN" altLang="en-US" dirty="0"/>
          </a:p>
        </p:txBody>
      </p:sp>
      <p:sp>
        <p:nvSpPr>
          <p:cNvPr id="19459" name="幻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dirty="0">
                <a:latin typeface="Calibri" panose="020F0502020204030204" pitchFamily="34" charset="0"/>
                <a:ea typeface="宋体" panose="02010600030101010101" pitchFamily="2" charset="-122"/>
              </a:rPr>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标题幻灯片">
    <p:bg>
      <p:bgPr>
        <a:solidFill>
          <a:srgbClr val="AACED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标题幻灯片">
    <p:bg>
      <p:bgPr>
        <a:solidFill>
          <a:srgbClr val="009FB8"/>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标题幻灯片">
    <p:bg>
      <p:bgPr>
        <a:solidFill>
          <a:srgbClr val="FFBBB3"/>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fontAlgn="auto"/>
            <a:r>
              <a:rPr kumimoji="1" lang="zh-CN" altLang="en-US" strike="noStrike" noProof="1" dirty="0" smtClean="0"/>
              <a:t>单击此处编辑母版文本样式</a:t>
            </a:r>
            <a:endParaRPr kumimoji="1" lang="zh-CN" altLang="en-US" strike="noStrike" noProof="1" dirty="0" smtClean="0"/>
          </a:p>
        </p:txBody>
      </p:sp>
      <p:sp>
        <p:nvSpPr>
          <p:cNvPr id="3" name="文本占位符 7"/>
          <p:cNvSpPr>
            <a:spLocks noGrp="1"/>
          </p:cNvSpPr>
          <p:nvPr>
            <p:ph type="body" sz="quarter" idx="13"/>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
        <p:nvSpPr>
          <p:cNvPr id="4" name="图片占位符 8"/>
          <p:cNvSpPr>
            <a:spLocks noGrp="1"/>
          </p:cNvSpPr>
          <p:nvPr>
            <p:ph type="pic" sz="quarter" idx="14"/>
          </p:nvPr>
        </p:nvSpPr>
        <p:spPr>
          <a:xfrm>
            <a:off x="376768" y="5989475"/>
            <a:ext cx="1960033" cy="533400"/>
          </a:xfrm>
          <a:prstGeom prst="rect">
            <a:avLst/>
          </a:prstGeom>
        </p:spPr>
        <p:txBody>
          <a:bodyPr vert="horz" anchor="ctr"/>
          <a:lstStyle>
            <a:lvl1pPr marL="0" indent="0" algn="ctr">
              <a:buNone/>
              <a:defRPr sz="1600" b="1"/>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600" b="1" i="0" u="none" strike="noStrike" kern="1200" cap="none" spc="0" normalizeH="0" baseline="0" noProof="0" dirty="0" smtClean="0">
                <a:ln>
                  <a:noFill/>
                </a:ln>
                <a:solidFill>
                  <a:schemeClr val="tx1"/>
                </a:solidFill>
                <a:effectLst/>
                <a:uLnTx/>
                <a:uFillTx/>
                <a:latin typeface="+mn-lt"/>
                <a:ea typeface="+mn-ea"/>
                <a:cs typeface="+mn-cs"/>
              </a:rPr>
              <a:t>单击图标添加图片</a:t>
            </a:r>
            <a:endParaRPr kumimoji="1" lang="zh-CN" altLang="en-US" sz="16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chemeClr val="bg1"/>
        </a:solidFill>
        <a:effectLst/>
      </p:bgPr>
    </p:bg>
    <p:spTree>
      <p:nvGrpSpPr>
        <p:cNvPr id="1" name=""/>
        <p:cNvGrpSpPr/>
        <p:nvPr/>
      </p:nvGrpSpPr>
      <p:grpSpPr>
        <a:xfrm>
          <a:off x="0" y="0"/>
          <a:ext cx="0" cy="0"/>
          <a:chOff x="0" y="0"/>
          <a:chExt cx="0" cy="0"/>
        </a:xfrm>
      </p:grpSpPr>
      <p:sp>
        <p:nvSpPr>
          <p:cNvPr id="2" name="矩形 3"/>
          <p:cNvSpPr/>
          <p:nvPr/>
        </p:nvSpPr>
        <p:spPr>
          <a:xfrm>
            <a:off x="441325" y="760413"/>
            <a:ext cx="1568450" cy="368300"/>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rPr>
              <a:t>背景图片素材</a:t>
            </a:r>
            <a:endParaRPr kumimoji="0" lang="zh-CN" altLang="en-US" sz="18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endParaRPr>
          </a:p>
        </p:txBody>
      </p:sp>
      <p:sp>
        <p:nvSpPr>
          <p:cNvPr id="3" name="矩形 4"/>
          <p:cNvSpPr/>
          <p:nvPr/>
        </p:nvSpPr>
        <p:spPr>
          <a:xfrm>
            <a:off x="441325" y="182563"/>
            <a:ext cx="776288" cy="24606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rPr>
              <a:t>OfficePLUS</a:t>
            </a:r>
            <a:endParaRPr kumimoji="0" lang="zh-CN" altLang="en-US" sz="1000" b="0" i="0" u="none" strike="noStrike" kern="1200" cap="none" spc="0" normalizeH="0" baseline="0" noProof="0" dirty="0">
              <a:ln>
                <a:noFill/>
              </a:ln>
              <a:solidFill>
                <a:schemeClr val="tx1">
                  <a:lumMod val="75000"/>
                  <a:lumOff val="25000"/>
                </a:schemeClr>
              </a:solidFill>
              <a:effectLst/>
              <a:uLnTx/>
              <a:uFillTx/>
              <a:latin typeface="Segoe UI Light"/>
              <a:ea typeface="微软雅黑" pitchFamily="34" charset="-122"/>
              <a:cs typeface="Segoe UI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2" name="矩形 5"/>
          <p:cNvSpPr/>
          <p:nvPr/>
        </p:nvSpPr>
        <p:spPr>
          <a:xfrm>
            <a:off x="441325" y="760413"/>
            <a:ext cx="661988" cy="37941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标注</a:t>
            </a:r>
            <a:endParaRPr kumimoji="0" lang="zh-CN" altLang="en-US" sz="18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p:txBody>
      </p:sp>
      <p:sp>
        <p:nvSpPr>
          <p:cNvPr id="3" name="矩形 10"/>
          <p:cNvSpPr/>
          <p:nvPr/>
        </p:nvSpPr>
        <p:spPr>
          <a:xfrm>
            <a:off x="2573338" y="760413"/>
            <a:ext cx="1401763" cy="3452813"/>
          </a:xfrm>
          <a:prstGeom prst="rect">
            <a:avLst/>
          </a:prstGeom>
        </p:spPr>
        <p:txBody>
          <a:bodyPr wrap="square">
            <a:spAutoFit/>
          </a:bodyPr>
          <a:lstStyle/>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字体使用 </a:t>
            </a: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行距</a:t>
            </a: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背景图片出处</a:t>
            </a:r>
            <a:endPar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声明</a:t>
            </a: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p:txBody>
      </p:sp>
      <p:sp>
        <p:nvSpPr>
          <p:cNvPr id="14340" name="矩形 11"/>
          <p:cNvSpPr/>
          <p:nvPr/>
        </p:nvSpPr>
        <p:spPr>
          <a:xfrm>
            <a:off x="4152900" y="760413"/>
            <a:ext cx="7073900" cy="4238625"/>
          </a:xfrm>
          <a:prstGeom prst="rect">
            <a:avLst/>
          </a:prstGeom>
          <a:noFill/>
          <a:ln w="9525">
            <a:noFill/>
          </a:ln>
        </p:spPr>
        <p:txBody>
          <a:bodyPr wrap="square" anchor="t">
            <a:spAutoFit/>
          </a:bodyPr>
          <a:p>
            <a:pPr lvl="0" indent="0">
              <a:lnSpc>
                <a:spcPct val="130000"/>
              </a:lnSpc>
            </a:pPr>
            <a:r>
              <a:rPr lang="zh-CN" altLang="en-US" sz="1400" dirty="0">
                <a:solidFill>
                  <a:srgbClr val="FFFFFF"/>
                </a:solidFill>
                <a:latin typeface="Segoe UI Light"/>
                <a:ea typeface="微软雅黑" pitchFamily="34" charset="-122"/>
              </a:rPr>
              <a:t>英文 </a:t>
            </a:r>
            <a:r>
              <a:rPr lang="en-US" altLang="zh-CN" sz="1400">
                <a:solidFill>
                  <a:srgbClr val="FFFFFF"/>
                </a:solidFill>
                <a:latin typeface="Segoe UI Light"/>
                <a:ea typeface="微软雅黑" pitchFamily="34" charset="-122"/>
              </a:rPr>
              <a:t>Century Gothic</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zh-CN" altLang="en-US" sz="1400" dirty="0">
                <a:solidFill>
                  <a:srgbClr val="FFFFFF"/>
                </a:solidFill>
                <a:latin typeface="Segoe UI Light"/>
                <a:ea typeface="微软雅黑" pitchFamily="34" charset="-122"/>
              </a:rPr>
              <a:t>中文 微软雅黑</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zh-CN" altLang="en-US" sz="1400" dirty="0">
                <a:solidFill>
                  <a:srgbClr val="FFFFFF"/>
                </a:solidFill>
                <a:latin typeface="Segoe UI Light"/>
                <a:ea typeface="微软雅黑" pitchFamily="34" charset="-122"/>
              </a:rPr>
              <a:t>正文 </a:t>
            </a:r>
            <a:r>
              <a:rPr lang="en-US" altLang="zh-CN" sz="1400">
                <a:solidFill>
                  <a:srgbClr val="FFFFFF"/>
                </a:solidFill>
                <a:latin typeface="Segoe UI Light"/>
                <a:ea typeface="微软雅黑" pitchFamily="34" charset="-122"/>
              </a:rPr>
              <a:t>1.3</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en-US" altLang="zh-CN" sz="1400" err="1">
                <a:solidFill>
                  <a:srgbClr val="FFFFFF"/>
                </a:solidFill>
                <a:latin typeface="Segoe UI Light"/>
                <a:ea typeface="微软雅黑" pitchFamily="34" charset="-122"/>
              </a:rPr>
              <a:t>cn.bing.com</a:t>
            </a:r>
            <a:endParaRPr lang="zh-CN" altLang="en-US" sz="1400" dirty="0">
              <a:solidFill>
                <a:srgbClr val="FFFFFF"/>
              </a:solidFill>
              <a:latin typeface="Segoe UI Light"/>
              <a:ea typeface="微软雅黑" pitchFamily="34" charset="-122"/>
            </a:endParaRPr>
          </a:p>
          <a:p>
            <a:pPr lvl="0" indent="0">
              <a:lnSpc>
                <a:spcPct val="130000"/>
              </a:lnSpc>
            </a:pPr>
            <a:endParaRPr lang="zh-CN" altLang="en-US" sz="1400" dirty="0">
              <a:solidFill>
                <a:srgbClr val="FFFFFF"/>
              </a:solidFill>
              <a:latin typeface="Segoe UI Light"/>
              <a:ea typeface="微软雅黑" pitchFamily="34" charset="-122"/>
            </a:endParaRPr>
          </a:p>
          <a:p>
            <a:pPr lvl="0" indent="0">
              <a:lnSpc>
                <a:spcPct val="130000"/>
              </a:lnSpc>
            </a:pPr>
            <a:endParaRPr lang="zh-CN" altLang="en-US" sz="1400" dirty="0">
              <a:solidFill>
                <a:srgbClr val="FFFFFF"/>
              </a:solidFill>
              <a:latin typeface="Segoe UI Light"/>
              <a:ea typeface="微软雅黑" pitchFamily="34" charset="-122"/>
            </a:endParaRPr>
          </a:p>
          <a:p>
            <a:pPr lvl="0" indent="0">
              <a:lnSpc>
                <a:spcPct val="130000"/>
              </a:lnSpc>
            </a:pPr>
            <a:r>
              <a:rPr lang="zh-CN" altLang="en-US" sz="1300" dirty="0">
                <a:solidFill>
                  <a:srgbClr val="FFFFFF"/>
                </a:solidFill>
                <a:latin typeface="Century Gothic" panose="020B0502020202020204" pitchFamily="34" charset="0"/>
                <a:ea typeface="微软雅黑" pitchFamily="34" charset="-122"/>
              </a:rPr>
              <a:t>本网站所提供的任何信息内容（包括但不限于 </a:t>
            </a:r>
            <a:r>
              <a:rPr lang="en-US" altLang="zh-CN" sz="1300">
                <a:solidFill>
                  <a:srgbClr val="FFFFFF"/>
                </a:solidFill>
                <a:latin typeface="Segoe UI Light"/>
                <a:ea typeface="Segoe UI Light"/>
              </a:rPr>
              <a:t>PPT</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模板、</a:t>
            </a:r>
            <a:r>
              <a:rPr lang="en-US" altLang="zh-CN" sz="1300">
                <a:solidFill>
                  <a:srgbClr val="FFFFFF"/>
                </a:solidFill>
                <a:latin typeface="Segoe UI Light"/>
                <a:ea typeface="Segoe UI Light"/>
              </a:rPr>
              <a:t>Word</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文档、</a:t>
            </a:r>
            <a:r>
              <a:rPr lang="en-US" altLang="zh-CN" sz="1300">
                <a:solidFill>
                  <a:srgbClr val="FFFFFF"/>
                </a:solidFill>
                <a:latin typeface="Segoe UI Light"/>
                <a:ea typeface="Segoe UI Light"/>
              </a:rPr>
              <a:t>Excel</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图表、图片素材等）均受</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中华人民共和国著作权法</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信息网络传播权保护条例</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及其他适用的法律法规的保护，未经权利人书面明确授权，信息内容的任何部分</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包括图片或图表</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不得被全部或部分的复制、传播、销售，否则将承担法律责任。</a:t>
            </a:r>
            <a:endParaRPr lang="zh-CN" altLang="en-US" sz="1300" dirty="0">
              <a:solidFill>
                <a:srgbClr val="FFFFFF"/>
              </a:solidFill>
              <a:latin typeface="Century Gothic" panose="020B0502020202020204" pitchFamily="34" charset="0"/>
              <a:ea typeface="微软雅黑" pitchFamily="34" charset="-122"/>
            </a:endParaRPr>
          </a:p>
        </p:txBody>
      </p:sp>
      <p:sp>
        <p:nvSpPr>
          <p:cNvPr id="5" name="矩形 12"/>
          <p:cNvSpPr/>
          <p:nvPr/>
        </p:nvSpPr>
        <p:spPr>
          <a:xfrm>
            <a:off x="441325" y="182563"/>
            <a:ext cx="776288" cy="24606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smtClean="0">
                <a:ln>
                  <a:noFill/>
                </a:ln>
                <a:solidFill>
                  <a:prstClr val="white"/>
                </a:solidFill>
                <a:effectLst/>
                <a:uLnTx/>
                <a:uFillTx/>
                <a:latin typeface="Segoe UI Light"/>
                <a:ea typeface="微软雅黑" pitchFamily="34" charset="-122"/>
                <a:cs typeface="Segoe UI Light"/>
              </a:rPr>
              <a:t>OfficePLUS</a:t>
            </a:r>
            <a:endParaRPr kumimoji="0" lang="zh-CN" altLang="en-US" sz="1000" b="0" i="0" u="none" strike="noStrike" kern="1200" cap="none" spc="0" normalizeH="0" baseline="0" noProof="0" dirty="0">
              <a:ln>
                <a:noFill/>
              </a:ln>
              <a:solidFill>
                <a:prstClr val="white"/>
              </a:solidFill>
              <a:effectLst/>
              <a:uLnTx/>
              <a:uFillTx/>
              <a:latin typeface="Segoe UI Light"/>
              <a:ea typeface="微软雅黑" pitchFamily="34" charset="-122"/>
              <a:cs typeface="Segoe UI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chemeClr val="bg1"/>
        </a:solidFill>
        <a:effectLst/>
      </p:bgPr>
    </p:bg>
    <p:spTree>
      <p:nvGrpSpPr>
        <p:cNvPr id="1" name=""/>
        <p:cNvGrpSpPr/>
        <p:nvPr/>
      </p:nvGrpSpPr>
      <p:grpSpPr>
        <a:xfrm>
          <a:off x="0" y="0"/>
          <a:ext cx="0" cy="0"/>
          <a:chOff x="0" y="0"/>
          <a:chExt cx="0" cy="0"/>
        </a:xfrm>
      </p:grpSpPr>
      <p:sp>
        <p:nvSpPr>
          <p:cNvPr id="2" name="文本框 6"/>
          <p:cNvSpPr txBox="1"/>
          <p:nvPr/>
        </p:nvSpPr>
        <p:spPr>
          <a:xfrm>
            <a:off x="4448175" y="4459288"/>
            <a:ext cx="3295650" cy="296863"/>
          </a:xfrm>
          <a:prstGeom prst="rect">
            <a:avLst/>
          </a:prstGeom>
          <a:noFill/>
        </p:spPr>
        <p:txBody>
          <a:bodyPr wrap="none" rtlCol="0">
            <a:spAutoFit/>
          </a:bodyP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zh-CN" altLang="en-US" sz="1335" b="0" i="0" u="none" strike="noStrike" kern="1200" cap="none" spc="0" normalizeH="0" baseline="0" noProof="0" dirty="0" smtClean="0">
                <a:ln>
                  <a:noFill/>
                </a:ln>
                <a:solidFill>
                  <a:srgbClr val="000000"/>
                </a:solidFill>
                <a:effectLst/>
                <a:uLnTx/>
                <a:uFillTx/>
                <a:latin typeface="Century Gothic" panose="020B0502020202020204"/>
                <a:ea typeface="微软雅黑" pitchFamily="34" charset="-122"/>
                <a:cs typeface="+mn-cs"/>
              </a:rPr>
              <a:t>点击</a:t>
            </a:r>
            <a:r>
              <a:rPr kumimoji="1" lang="en-US" altLang="zh-CN" sz="1335" b="0" i="0" u="none" strike="noStrike" kern="1200" cap="none" spc="0" normalizeH="0" baseline="0" noProof="0" dirty="0" smtClean="0">
                <a:ln>
                  <a:noFill/>
                </a:ln>
                <a:solidFill>
                  <a:srgbClr val="000000"/>
                </a:solidFill>
                <a:effectLst/>
                <a:uLnTx/>
                <a:uFillTx/>
                <a:latin typeface="Segoe UI Light" charset="0"/>
                <a:ea typeface="Segoe UI Light" charset="0"/>
                <a:cs typeface="Segoe UI Light" charset="0"/>
              </a:rPr>
              <a:t>Logo</a:t>
            </a:r>
            <a:r>
              <a:rPr kumimoji="1" lang="zh-CN" altLang="en-US" sz="1335" b="0" i="0" u="none" strike="noStrike" kern="1200" cap="none" spc="0" normalizeH="0" baseline="0" noProof="0" dirty="0" smtClean="0">
                <a:ln>
                  <a:noFill/>
                </a:ln>
                <a:solidFill>
                  <a:srgbClr val="000000"/>
                </a:solidFill>
                <a:effectLst/>
                <a:uLnTx/>
                <a:uFillTx/>
                <a:latin typeface="Century Gothic" panose="020B0502020202020204"/>
                <a:ea typeface="微软雅黑" pitchFamily="34" charset="-122"/>
                <a:cs typeface="+mn-cs"/>
              </a:rPr>
              <a:t>获取更多优质模板（放映模式）</a:t>
            </a:r>
            <a:endParaRPr kumimoji="1" lang="zh-CN" altLang="en-US" sz="1335" b="0" i="0" u="none" strike="noStrike" kern="1200" cap="none" spc="0" normalizeH="0" baseline="0" noProof="0" dirty="0">
              <a:ln>
                <a:noFill/>
              </a:ln>
              <a:solidFill>
                <a:srgbClr val="000000"/>
              </a:solidFill>
              <a:effectLst/>
              <a:uLnTx/>
              <a:uFillTx/>
              <a:latin typeface="Century Gothic" panose="020B0502020202020204"/>
              <a:ea typeface="微软雅黑" pitchFamily="34" charset="-122"/>
              <a:cs typeface="+mn-cs"/>
            </a:endParaRPr>
          </a:p>
        </p:txBody>
      </p:sp>
      <p:pic>
        <p:nvPicPr>
          <p:cNvPr id="15363" name="图片 3">
            <a:hlinkClick r:id="rId2"/>
          </p:cNvPr>
          <p:cNvPicPr>
            <a:picLocks noChangeAspect="1"/>
          </p:cNvPicPr>
          <p:nvPr userDrawn="1"/>
        </p:nvPicPr>
        <p:blipFill>
          <a:blip r:embed="rId3"/>
          <a:stretch>
            <a:fillRect/>
          </a:stretch>
        </p:blipFill>
        <p:spPr>
          <a:xfrm>
            <a:off x="4572000" y="3227388"/>
            <a:ext cx="3048000" cy="403225"/>
          </a:xfrm>
          <a:prstGeom prst="rect">
            <a:avLst/>
          </a:prstGeom>
          <a:noFill/>
          <a:ln w="9525">
            <a:noFill/>
          </a:ln>
        </p:spPr>
      </p:pic>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pPr fontAlgn="base"/>
            <a:fld id="{82F288E0-7875-42C4-84C8-98DBBD3BF4D2}"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a:xfrm>
            <a:off x="4038600" y="6356350"/>
            <a:ext cx="4114800" cy="365125"/>
          </a:xfrm>
        </p:spPr>
        <p:txBody>
          <a:bodyPr/>
          <a:lstStyle/>
          <a:p>
            <a:pPr fontAlgn="base"/>
            <a:endParaRPr lang="zh-CN" altLang="en-US" strike="noStrike" noProof="1"/>
          </a:p>
        </p:txBody>
      </p:sp>
      <p:sp>
        <p:nvSpPr>
          <p:cNvPr id="4" name="灯片编号占位符 3"/>
          <p:cNvSpPr>
            <a:spLocks noGrp="1"/>
          </p:cNvSpPr>
          <p:nvPr>
            <p:ph type="sldNum" sz="quarter" idx="12"/>
          </p:nvPr>
        </p:nvSpPr>
        <p:spPr>
          <a:xfrm>
            <a:off x="8610600" y="6356350"/>
            <a:ext cx="2743200" cy="365125"/>
          </a:xfrm>
        </p:spPr>
        <p:txBody>
          <a:bodyPr/>
          <a:lstStyle/>
          <a:p>
            <a:pPr fontAlgn="base"/>
            <a:fld id="{7D9BB5D0-35E4-459D-AEF3-FE4D7C45CC19}"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6_标题幻灯片">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rot="9822520">
            <a:off x="3098800" y="4110038"/>
            <a:ext cx="717550" cy="717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8"/>
          <p:cNvSpPr/>
          <p:nvPr/>
        </p:nvSpPr>
        <p:spPr>
          <a:xfrm rot="18585722">
            <a:off x="2900363" y="1690688"/>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2"/>
          <p:cNvSpPr/>
          <p:nvPr/>
        </p:nvSpPr>
        <p:spPr>
          <a:xfrm rot="4450317">
            <a:off x="2505075" y="3165475"/>
            <a:ext cx="139700" cy="139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3"/>
          <p:cNvSpPr/>
          <p:nvPr/>
        </p:nvSpPr>
        <p:spPr>
          <a:xfrm rot="892948">
            <a:off x="1670050" y="2838450"/>
            <a:ext cx="381000" cy="3810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4"/>
          <p:cNvSpPr/>
          <p:nvPr/>
        </p:nvSpPr>
        <p:spPr>
          <a:xfrm rot="4240722">
            <a:off x="2955131" y="3409156"/>
            <a:ext cx="212725" cy="2111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5"/>
          <p:cNvSpPr/>
          <p:nvPr/>
        </p:nvSpPr>
        <p:spPr>
          <a:xfrm rot="3863176">
            <a:off x="2174081" y="2423319"/>
            <a:ext cx="477838" cy="47942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6"/>
          <p:cNvSpPr/>
          <p:nvPr/>
        </p:nvSpPr>
        <p:spPr>
          <a:xfrm rot="187853">
            <a:off x="1162050" y="1758950"/>
            <a:ext cx="668338"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7"/>
          <p:cNvSpPr/>
          <p:nvPr/>
        </p:nvSpPr>
        <p:spPr>
          <a:xfrm rot="905749">
            <a:off x="2244725" y="1322388"/>
            <a:ext cx="962025" cy="96202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9322284">
            <a:off x="2044700" y="1701800"/>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42066">
            <a:off x="1017588" y="3789363"/>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20117985">
            <a:off x="3894138" y="1816100"/>
            <a:ext cx="2847975" cy="28479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3"/>
          <p:cNvSpPr/>
          <p:nvPr/>
        </p:nvSpPr>
        <p:spPr>
          <a:xfrm rot="905749">
            <a:off x="2446338" y="4637088"/>
            <a:ext cx="958850" cy="9572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矩形 14"/>
          <p:cNvSpPr/>
          <p:nvPr/>
        </p:nvSpPr>
        <p:spPr>
          <a:xfrm rot="19322284">
            <a:off x="4995863" y="5259388"/>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5"/>
          <p:cNvSpPr/>
          <p:nvPr/>
        </p:nvSpPr>
        <p:spPr>
          <a:xfrm rot="19736611">
            <a:off x="3735388" y="4395788"/>
            <a:ext cx="996950" cy="99695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1"/>
          <p:cNvSpPr/>
          <p:nvPr/>
        </p:nvSpPr>
        <p:spPr>
          <a:xfrm rot="19896190">
            <a:off x="-847725" y="4392613"/>
            <a:ext cx="3716338" cy="3716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2"/>
          <p:cNvSpPr/>
          <p:nvPr/>
        </p:nvSpPr>
        <p:spPr>
          <a:xfrm rot="21433404">
            <a:off x="1038225" y="3146425"/>
            <a:ext cx="1173163"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rot="18900000">
            <a:off x="2965450" y="4498975"/>
            <a:ext cx="561975" cy="5619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rot="19462407">
            <a:off x="858838" y="3413125"/>
            <a:ext cx="304800" cy="3048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5"/>
          <p:cNvSpPr/>
          <p:nvPr/>
        </p:nvSpPr>
        <p:spPr>
          <a:xfrm rot="2220555">
            <a:off x="9069388" y="-665162"/>
            <a:ext cx="2601913" cy="26019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rot="20263186">
            <a:off x="10806113" y="58738"/>
            <a:ext cx="2082800" cy="2082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rot="20229117">
            <a:off x="7312025" y="557213"/>
            <a:ext cx="561975" cy="56197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rot="20229117">
            <a:off x="10861675" y="2813050"/>
            <a:ext cx="473075" cy="4730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3027363" y="5397500"/>
            <a:ext cx="219075" cy="2190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9238099">
            <a:off x="11441113" y="5083175"/>
            <a:ext cx="441325" cy="44291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10718800" y="5588000"/>
            <a:ext cx="1790700" cy="1790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9831388" y="6040438"/>
            <a:ext cx="1030288" cy="10287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0567216">
            <a:off x="9228138" y="6149975"/>
            <a:ext cx="265113" cy="2651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20567216">
            <a:off x="11022013" y="4821238"/>
            <a:ext cx="309563" cy="309563"/>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96913" y="33338"/>
            <a:ext cx="668338"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1433404">
            <a:off x="-425450" y="-288925"/>
            <a:ext cx="1262063" cy="12620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1181100" y="925513"/>
            <a:ext cx="285750" cy="28575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1310481" y="135731"/>
            <a:ext cx="204788"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文本占位符 7"/>
          <p:cNvSpPr>
            <a:spLocks noGrp="1"/>
          </p:cNvSpPr>
          <p:nvPr>
            <p:ph type="body" sz="quarter" idx="10"/>
          </p:nvPr>
        </p:nvSpPr>
        <p:spPr>
          <a:xfrm>
            <a:off x="1713834"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5361769">
            <a:off x="6558756" y="-388144"/>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6111875" y="3254375"/>
            <a:ext cx="331788" cy="3317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5807075" y="2601913"/>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349059">
            <a:off x="6265863" y="2733675"/>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71513">
            <a:off x="5492750" y="19700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548438" y="1195388"/>
            <a:ext cx="668338"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0614086">
            <a:off x="4738688" y="7921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4976813" y="-1036637"/>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4648994" y="375444"/>
            <a:ext cx="203200"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9750403">
            <a:off x="6270625" y="2052638"/>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9896190">
            <a:off x="4119563" y="1265238"/>
            <a:ext cx="328613" cy="3286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5361769">
            <a:off x="6558756" y="-388144"/>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6111875" y="3254375"/>
            <a:ext cx="331788" cy="3317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5807075" y="2601913"/>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349059">
            <a:off x="6265863" y="2733675"/>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71513">
            <a:off x="5492750" y="19700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548438" y="1195388"/>
            <a:ext cx="668338"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0614086">
            <a:off x="4738688" y="7921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4976813" y="-1036637"/>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4648994" y="375444"/>
            <a:ext cx="203200"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9750403">
            <a:off x="6270625" y="2052638"/>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9896190">
            <a:off x="4119563" y="1265238"/>
            <a:ext cx="328613" cy="3286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4"/>
          <p:cNvSpPr/>
          <p:nvPr/>
        </p:nvSpPr>
        <p:spPr>
          <a:xfrm rot="9822520">
            <a:off x="8666163" y="4695825"/>
            <a:ext cx="715963" cy="717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5"/>
          <p:cNvSpPr/>
          <p:nvPr/>
        </p:nvSpPr>
        <p:spPr>
          <a:xfrm rot="18585722">
            <a:off x="8467725" y="2278063"/>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矩形 16"/>
          <p:cNvSpPr/>
          <p:nvPr/>
        </p:nvSpPr>
        <p:spPr>
          <a:xfrm rot="4450317">
            <a:off x="8072438" y="3751263"/>
            <a:ext cx="139700" cy="139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矩形 17"/>
          <p:cNvSpPr/>
          <p:nvPr/>
        </p:nvSpPr>
        <p:spPr>
          <a:xfrm rot="892948">
            <a:off x="7235825" y="3424238"/>
            <a:ext cx="381000" cy="3810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矩形 18"/>
          <p:cNvSpPr/>
          <p:nvPr/>
        </p:nvSpPr>
        <p:spPr>
          <a:xfrm rot="4240722">
            <a:off x="8522494" y="3994944"/>
            <a:ext cx="211138" cy="2127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矩形 19"/>
          <p:cNvSpPr/>
          <p:nvPr/>
        </p:nvSpPr>
        <p:spPr>
          <a:xfrm rot="3863176">
            <a:off x="7739856" y="3010694"/>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矩形 20"/>
          <p:cNvSpPr/>
          <p:nvPr/>
        </p:nvSpPr>
        <p:spPr>
          <a:xfrm rot="187853">
            <a:off x="6727825" y="2346325"/>
            <a:ext cx="669925"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1"/>
          <p:cNvSpPr/>
          <p:nvPr/>
        </p:nvSpPr>
        <p:spPr>
          <a:xfrm rot="905749">
            <a:off x="7812088" y="1908175"/>
            <a:ext cx="962025" cy="96361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2"/>
          <p:cNvSpPr/>
          <p:nvPr/>
        </p:nvSpPr>
        <p:spPr>
          <a:xfrm rot="19322284">
            <a:off x="7610475" y="2287588"/>
            <a:ext cx="204788"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3"/>
          <p:cNvSpPr/>
          <p:nvPr/>
        </p:nvSpPr>
        <p:spPr>
          <a:xfrm rot="42066">
            <a:off x="6583363" y="4376738"/>
            <a:ext cx="254000"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矩形 24"/>
          <p:cNvSpPr/>
          <p:nvPr/>
        </p:nvSpPr>
        <p:spPr>
          <a:xfrm rot="20117985">
            <a:off x="9461500" y="2401888"/>
            <a:ext cx="2847975" cy="28479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矩形 25"/>
          <p:cNvSpPr/>
          <p:nvPr/>
        </p:nvSpPr>
        <p:spPr>
          <a:xfrm rot="905749">
            <a:off x="8013700" y="5222875"/>
            <a:ext cx="958850" cy="9588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矩形 26"/>
          <p:cNvSpPr/>
          <p:nvPr/>
        </p:nvSpPr>
        <p:spPr>
          <a:xfrm rot="19322284">
            <a:off x="10561638" y="5845175"/>
            <a:ext cx="204788"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矩形 27"/>
          <p:cNvSpPr/>
          <p:nvPr/>
        </p:nvSpPr>
        <p:spPr>
          <a:xfrm rot="19736611">
            <a:off x="9301163" y="4981575"/>
            <a:ext cx="998538" cy="99853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6238231" flipH="1">
            <a:off x="9408319" y="4234656"/>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19041346" flipH="1">
            <a:off x="10088563" y="6107113"/>
            <a:ext cx="187325" cy="18732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998715" flipH="1">
            <a:off x="10506075" y="5621338"/>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19250941" flipH="1">
            <a:off x="10179050" y="5688013"/>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628487" flipH="1">
            <a:off x="11164888" y="65928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703810" flipH="1">
            <a:off x="11537950" y="2659063"/>
            <a:ext cx="669925"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985914" flipH="1">
            <a:off x="11072813" y="54149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3014278" flipH="1">
            <a:off x="10200481" y="3586956"/>
            <a:ext cx="1958975" cy="19573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4169379" flipH="1">
            <a:off x="8955088" y="5462588"/>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849597" flipH="1">
            <a:off x="10415588" y="6386513"/>
            <a:ext cx="668338" cy="66992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703810" flipH="1">
            <a:off x="10052050" y="3232150"/>
            <a:ext cx="328613" cy="3302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标题幻灯片">
    <p:bg>
      <p:bgPr>
        <a:solidFill>
          <a:schemeClr val="accent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accent2"/>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slide" Target="slide39.xml"/><Relationship Id="rId2" Type="http://schemas.openxmlformats.org/officeDocument/2006/relationships/slide" Target="slide20.xml"/><Relationship Id="rId1" Type="http://schemas.openxmlformats.org/officeDocument/2006/relationships/slide" Target="slide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文本框 2"/>
          <p:cNvSpPr txBox="1"/>
          <p:nvPr/>
        </p:nvSpPr>
        <p:spPr>
          <a:xfrm>
            <a:off x="4655186" y="2073275"/>
            <a:ext cx="2891155" cy="1568450"/>
          </a:xfrm>
          <a:prstGeom prst="rect">
            <a:avLst/>
          </a:prstGeom>
          <a:noFill/>
          <a:ln w="9525">
            <a:noFill/>
          </a:ln>
        </p:spPr>
        <p:txBody>
          <a:bodyPr wrap="none" anchor="t">
            <a:spAutoFit/>
          </a:bodyPr>
          <a:p>
            <a:pPr algn="ctr"/>
            <a:r>
              <a:rPr lang="en-US" altLang="zh-CN" sz="4800" b="1">
                <a:solidFill>
                  <a:schemeClr val="accent1"/>
                </a:solidFill>
                <a:latin typeface="微软雅黑" pitchFamily="34" charset="-122"/>
                <a:ea typeface="微软雅黑" pitchFamily="34" charset="-122"/>
              </a:rPr>
              <a:t>Unit Four</a:t>
            </a:r>
            <a:endParaRPr lang="en-US" altLang="zh-CN" sz="4800" b="1">
              <a:solidFill>
                <a:schemeClr val="accent1"/>
              </a:solidFill>
              <a:latin typeface="微软雅黑" pitchFamily="34" charset="-122"/>
              <a:ea typeface="微软雅黑" pitchFamily="34" charset="-122"/>
            </a:endParaRPr>
          </a:p>
          <a:p>
            <a:pPr algn="ctr"/>
            <a:endParaRPr lang="en-US" altLang="zh-CN" sz="4800" b="1">
              <a:solidFill>
                <a:schemeClr val="accent1"/>
              </a:solidFill>
              <a:latin typeface="微软雅黑" pitchFamily="34" charset="-122"/>
              <a:ea typeface="微软雅黑" pitchFamily="34" charset="-122"/>
            </a:endParaRPr>
          </a:p>
        </p:txBody>
      </p:sp>
      <p:sp>
        <p:nvSpPr>
          <p:cNvPr id="4" name="文本框 3"/>
          <p:cNvSpPr txBox="1"/>
          <p:nvPr/>
        </p:nvSpPr>
        <p:spPr>
          <a:xfrm>
            <a:off x="1213485" y="3256915"/>
            <a:ext cx="9817735" cy="1014730"/>
          </a:xfrm>
          <a:prstGeom prst="rect">
            <a:avLst/>
          </a:prstGeom>
          <a:solidFill>
            <a:schemeClr val="accent4"/>
          </a:solidFill>
        </p:spPr>
        <p:txBody>
          <a:bodyPr wrap="square" rtlCol="0">
            <a:spAutoFit/>
          </a:bodyPr>
          <a:p>
            <a:pPr marL="742950" lvl="1" indent="-285750" algn="ctr" fontAlgn="base"/>
            <a:r>
              <a:rPr lang="en-US" altLang="zh-CN" sz="6000" b="1" strike="noStrike" noProof="1">
                <a:solidFill>
                  <a:schemeClr val="bg1"/>
                </a:solidFill>
                <a:latin typeface="微软雅黑" pitchFamily="34" charset="-122"/>
                <a:ea typeface="微软雅黑" pitchFamily="34" charset="-122"/>
                <a:cs typeface="+mn-cs"/>
              </a:rPr>
              <a:t>Nature in Literature</a:t>
            </a:r>
            <a:endParaRPr lang="en-US" altLang="zh-CN" sz="6000" b="1" strike="noStrike" noProof="1">
              <a:solidFill>
                <a:schemeClr val="bg1"/>
              </a:solidFill>
              <a:latin typeface="微软雅黑" pitchFamily="34" charset="-122"/>
              <a:ea typeface="微软雅黑" pitchFamily="34" charset="-122"/>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carefully,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960" y="1996440"/>
            <a:ext cx="10191750" cy="506730"/>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a:ea typeface="宋体" panose="02010600030101010101" pitchFamily="2" charset="-122"/>
              </a:rPr>
              <a:t>2. What was the narrator’s illusion during the second visit?</a:t>
            </a:r>
            <a:endParaRPr>
              <a:ea typeface="宋体" panose="02010600030101010101" pitchFamily="2" charset="-122"/>
            </a:endParaRPr>
          </a:p>
        </p:txBody>
      </p:sp>
      <p:sp>
        <p:nvSpPr>
          <p:cNvPr id="11" name="文本框 10"/>
          <p:cNvSpPr txBox="1"/>
          <p:nvPr/>
        </p:nvSpPr>
        <p:spPr>
          <a:xfrm>
            <a:off x="1534795" y="3013075"/>
            <a:ext cx="9608185" cy="100457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2. The narrator’s illusion was that the boy was him (the narrator), and he (the narrator) was his father.</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carefully,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960" y="1996440"/>
            <a:ext cx="10191750" cy="553085"/>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sz="2000">
                <a:latin typeface="Times New Roman" panose="02020603050405020304" pitchFamily="18" charset="0"/>
                <a:ea typeface="宋体" panose="02010600030101010101" pitchFamily="2" charset="-122"/>
                <a:cs typeface="Times New Roman" panose="02020603050405020304" pitchFamily="18" charset="0"/>
              </a:rPr>
              <a:t>3. How did that illusion strike the narrator?</a:t>
            </a:r>
            <a:endParaRPr sz="2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1534795" y="3012758"/>
            <a:ext cx="8083550" cy="100457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3. That illusion gave him a creepy sensation since today was almost like yesterday.</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carefully,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960" y="1996440"/>
            <a:ext cx="10191750" cy="553085"/>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sz="2000">
                <a:latin typeface="Times New Roman" panose="02020603050405020304" pitchFamily="18" charset="0"/>
                <a:ea typeface="宋体" panose="02010600030101010101" pitchFamily="2" charset="-122"/>
                <a:cs typeface="Times New Roman" panose="02020603050405020304" pitchFamily="18" charset="0"/>
              </a:rPr>
              <a:t>4. What did they do on the second day and what did they see?</a:t>
            </a:r>
            <a:endParaRPr sz="2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1534795" y="3013075"/>
            <a:ext cx="9446895" cy="130937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4. On the second day they went fishing in the lake, where they saw that old boat and numerous dragonflies.</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carefully,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960" y="1996440"/>
            <a:ext cx="10191750" cy="506730"/>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a:ea typeface="宋体" panose="02010600030101010101" pitchFamily="2" charset="-122"/>
              </a:rPr>
              <a:t>5. Could you use one word to describe the tone of this passage?</a:t>
            </a:r>
            <a:endParaRPr>
              <a:ea typeface="宋体" panose="02010600030101010101" pitchFamily="2" charset="-122"/>
            </a:endParaRPr>
          </a:p>
        </p:txBody>
      </p:sp>
      <p:sp>
        <p:nvSpPr>
          <p:cNvPr id="11" name="文本框 10"/>
          <p:cNvSpPr txBox="1"/>
          <p:nvPr/>
        </p:nvSpPr>
        <p:spPr>
          <a:xfrm>
            <a:off x="1534795" y="3012758"/>
            <a:ext cx="8083550" cy="100457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5. The tone of this passage is “nostalgic”.</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80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802"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3803" name="文本框 7"/>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Four</a:t>
            </a:r>
            <a:endParaRPr lang="en-US" altLang="zh-CN" b="1">
              <a:solidFill>
                <a:srgbClr val="2AA2BA"/>
              </a:solidFill>
              <a:latin typeface="Arial" panose="020B0604020202020204" pitchFamily="34" charset="0"/>
              <a:ea typeface="宋体" panose="02010600030101010101" pitchFamily="2" charset="-122"/>
            </a:endParaRPr>
          </a:p>
        </p:txBody>
      </p:sp>
      <p:sp>
        <p:nvSpPr>
          <p:cNvPr id="33804" name="文本框 8"/>
          <p:cNvSpPr txBox="1"/>
          <p:nvPr/>
        </p:nvSpPr>
        <p:spPr>
          <a:xfrm>
            <a:off x="1831975" y="1106488"/>
            <a:ext cx="88773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Four carefully, and choose the best answer to each question.</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 name="文本框 1"/>
          <p:cNvSpPr txBox="1"/>
          <p:nvPr/>
        </p:nvSpPr>
        <p:spPr>
          <a:xfrm>
            <a:off x="210185" y="1721485"/>
            <a:ext cx="11687810" cy="4523105"/>
          </a:xfrm>
          <a:prstGeom prst="rect">
            <a:avLst/>
          </a:prstGeom>
          <a:noFill/>
        </p:spPr>
        <p:txBody>
          <a:bodyPr wrap="square" rtlCol="0">
            <a:spAutoFit/>
          </a:bodyPr>
          <a:p>
            <a:r>
              <a:rPr lang="en-US" altLang="zh-CN"/>
              <a:t>   </a:t>
            </a:r>
            <a:r>
              <a:t>(       ) 1. What was the weather like before this day when the narrator took an afternoon walk?</a:t>
            </a:r>
          </a:p>
          <a:p>
            <a:r>
              <a:t>A. Sunny.</a:t>
            </a:r>
          </a:p>
          <a:p>
            <a:r>
              <a:t>B. Windy.</a:t>
            </a:r>
          </a:p>
          <a:p>
            <a:r>
              <a:t>C. Stormy and rainy.</a:t>
            </a:r>
          </a:p>
          <a:p>
            <a:r>
              <a:t>D. Cloudy.</a:t>
            </a:r>
          </a:p>
          <a:p>
            <a:r>
              <a:t>    (      ) 2. When the narrator went out, he was surprised to find that the garden was covered with_______.</a:t>
            </a:r>
          </a:p>
          <a:p>
            <a:r>
              <a:t>A. flowers</a:t>
            </a:r>
          </a:p>
          <a:p>
            <a:r>
              <a:t>B. fallen leaves</a:t>
            </a:r>
          </a:p>
          <a:p>
            <a:r>
              <a:t>C. streams</a:t>
            </a:r>
          </a:p>
          <a:p>
            <a:r>
              <a:t>D. fruits</a:t>
            </a:r>
          </a:p>
          <a:p>
            <a:r>
              <a:t>     (      ) 3. What did the narrator mean when he mentioned that the big trees had not yet lost the fire in their branches?</a:t>
            </a:r>
          </a:p>
          <a:p>
            <a:r>
              <a:t>A. The trees didn’t catch a fire.</a:t>
            </a:r>
          </a:p>
          <a:p>
            <a:r>
              <a:t>B. The trees didn’t lose their red leaves.</a:t>
            </a:r>
          </a:p>
          <a:p>
            <a:r>
              <a:t>C. The trees didn’t lose their fruits.</a:t>
            </a:r>
          </a:p>
          <a:p>
            <a:r>
              <a:t>D. The trees were overwhelmed by the flood.</a:t>
            </a:r>
          </a:p>
        </p:txBody>
      </p:sp>
      <p:sp>
        <p:nvSpPr>
          <p:cNvPr id="3" name="文本框 2"/>
          <p:cNvSpPr txBox="1"/>
          <p:nvPr/>
        </p:nvSpPr>
        <p:spPr>
          <a:xfrm>
            <a:off x="610235" y="1721485"/>
            <a:ext cx="347345" cy="368300"/>
          </a:xfrm>
          <a:prstGeom prst="rect">
            <a:avLst/>
          </a:prstGeom>
          <a:noFill/>
        </p:spPr>
        <p:txBody>
          <a:bodyPr wrap="square" rtlCol="0">
            <a:spAutoFit/>
          </a:bodyPr>
          <a:p>
            <a:r>
              <a:rPr lang="en-US" altLang="zh-CN">
                <a:solidFill>
                  <a:srgbClr val="FF0000"/>
                </a:solidFill>
              </a:rPr>
              <a:t>C</a:t>
            </a:r>
            <a:endParaRPr lang="en-US" altLang="zh-CN">
              <a:solidFill>
                <a:srgbClr val="FF0000"/>
              </a:solidFill>
            </a:endParaRPr>
          </a:p>
        </p:txBody>
      </p:sp>
      <p:sp>
        <p:nvSpPr>
          <p:cNvPr id="4" name="文本框 3"/>
          <p:cNvSpPr txBox="1"/>
          <p:nvPr/>
        </p:nvSpPr>
        <p:spPr>
          <a:xfrm>
            <a:off x="610235" y="3128010"/>
            <a:ext cx="347345" cy="368300"/>
          </a:xfrm>
          <a:prstGeom prst="rect">
            <a:avLst/>
          </a:prstGeom>
          <a:noFill/>
        </p:spPr>
        <p:txBody>
          <a:bodyPr wrap="square" rtlCol="0">
            <a:spAutoFit/>
          </a:bodyPr>
          <a:p>
            <a:r>
              <a:rPr lang="en-US" altLang="zh-CN">
                <a:solidFill>
                  <a:srgbClr val="FF0000"/>
                </a:solidFill>
              </a:rPr>
              <a:t>B</a:t>
            </a:r>
            <a:endParaRPr lang="en-US" altLang="zh-CN">
              <a:solidFill>
                <a:srgbClr val="FF0000"/>
              </a:solidFill>
            </a:endParaRPr>
          </a:p>
        </p:txBody>
      </p:sp>
      <p:sp>
        <p:nvSpPr>
          <p:cNvPr id="6" name="文本框 5"/>
          <p:cNvSpPr txBox="1"/>
          <p:nvPr/>
        </p:nvSpPr>
        <p:spPr>
          <a:xfrm>
            <a:off x="718820" y="4549775"/>
            <a:ext cx="347345" cy="368300"/>
          </a:xfrm>
          <a:prstGeom prst="rect">
            <a:avLst/>
          </a:prstGeom>
          <a:noFill/>
        </p:spPr>
        <p:txBody>
          <a:bodyPr wrap="square" rtlCol="0">
            <a:spAutoFit/>
          </a:bodyPr>
          <a:p>
            <a:r>
              <a:rPr lang="en-US" altLang="zh-CN">
                <a:solidFill>
                  <a:srgbClr val="FF0000"/>
                </a:solidFill>
              </a:rPr>
              <a:t>B</a:t>
            </a:r>
            <a:endParaRPr lang="en-US" altLang="zh-CN">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80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802"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3803" name="文本框 7"/>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Four</a:t>
            </a:r>
            <a:endParaRPr lang="en-US" altLang="zh-CN" b="1">
              <a:solidFill>
                <a:srgbClr val="2AA2BA"/>
              </a:solidFill>
              <a:latin typeface="Arial" panose="020B0604020202020204" pitchFamily="34" charset="0"/>
              <a:ea typeface="宋体" panose="02010600030101010101" pitchFamily="2" charset="-122"/>
            </a:endParaRPr>
          </a:p>
        </p:txBody>
      </p:sp>
      <p:sp>
        <p:nvSpPr>
          <p:cNvPr id="33804" name="文本框 8"/>
          <p:cNvSpPr txBox="1"/>
          <p:nvPr/>
        </p:nvSpPr>
        <p:spPr>
          <a:xfrm>
            <a:off x="1831975" y="1106488"/>
            <a:ext cx="88773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Four carefully, and choose the best answer to each question.</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 name="文本框 1"/>
          <p:cNvSpPr txBox="1"/>
          <p:nvPr/>
        </p:nvSpPr>
        <p:spPr>
          <a:xfrm>
            <a:off x="210185" y="1721485"/>
            <a:ext cx="11202035" cy="4799965"/>
          </a:xfrm>
          <a:prstGeom prst="rect">
            <a:avLst/>
          </a:prstGeom>
          <a:noFill/>
        </p:spPr>
        <p:txBody>
          <a:bodyPr wrap="square" rtlCol="0">
            <a:spAutoFit/>
          </a:bodyPr>
          <a:p>
            <a:r>
              <a:rPr lang="en-US" altLang="zh-CN"/>
              <a:t>    </a:t>
            </a:r>
            <a:r>
              <a:t>(      ) 4. What didn’t the narrator indicate when he mentioned that the little runnels were safe</a:t>
            </a:r>
          </a:p>
          <a:p>
            <a:r>
              <a:t>now from being lost in the earth?</a:t>
            </a:r>
          </a:p>
          <a:p/>
          <a:p>
            <a:r>
              <a:t>A. The deep river would carry them to the sea.</a:t>
            </a:r>
          </a:p>
          <a:p>
            <a:r>
              <a:t>B. The little runnels would not melt into the soil.</a:t>
            </a:r>
          </a:p>
          <a:p>
            <a:r>
              <a:t>C. The little runnels would disappear due to sunshine.</a:t>
            </a:r>
          </a:p>
          <a:p>
            <a:r>
              <a:t>D. The little runnels would contribute to the sea. `</a:t>
            </a:r>
          </a:p>
          <a:p/>
          <a:p>
            <a:r>
              <a:t>    (      ) 5. In what season did this walk probably take place?</a:t>
            </a:r>
          </a:p>
          <a:p/>
          <a:p>
            <a:r>
              <a:t>A. Spring. B. Summer.</a:t>
            </a:r>
          </a:p>
          <a:p>
            <a:r>
              <a:t>C. Autumn. D. Winter.</a:t>
            </a:r>
          </a:p>
          <a:p/>
          <a:p>
            <a:r>
              <a:t>     (      ) 6. In this passage, which word can best describe the narrator’s feeling?</a:t>
            </a:r>
          </a:p>
          <a:p/>
          <a:p>
            <a:r>
              <a:t>A. Anxiety. B. Fury.</a:t>
            </a:r>
          </a:p>
          <a:p>
            <a:r>
              <a:t>C. Sadness. D. Merriness.</a:t>
            </a:r>
          </a:p>
        </p:txBody>
      </p:sp>
      <p:sp>
        <p:nvSpPr>
          <p:cNvPr id="3" name="文本框 2"/>
          <p:cNvSpPr txBox="1"/>
          <p:nvPr/>
        </p:nvSpPr>
        <p:spPr>
          <a:xfrm>
            <a:off x="610235" y="1721485"/>
            <a:ext cx="347345" cy="368300"/>
          </a:xfrm>
          <a:prstGeom prst="rect">
            <a:avLst/>
          </a:prstGeom>
          <a:noFill/>
        </p:spPr>
        <p:txBody>
          <a:bodyPr wrap="square" rtlCol="0">
            <a:spAutoFit/>
          </a:bodyPr>
          <a:p>
            <a:r>
              <a:rPr lang="en-US" altLang="zh-CN">
                <a:solidFill>
                  <a:srgbClr val="FF0000"/>
                </a:solidFill>
              </a:rPr>
              <a:t>A</a:t>
            </a:r>
            <a:endParaRPr lang="en-US" altLang="zh-CN">
              <a:solidFill>
                <a:srgbClr val="FF0000"/>
              </a:solidFill>
            </a:endParaRPr>
          </a:p>
        </p:txBody>
      </p:sp>
      <p:sp>
        <p:nvSpPr>
          <p:cNvPr id="4" name="文本框 3"/>
          <p:cNvSpPr txBox="1"/>
          <p:nvPr/>
        </p:nvSpPr>
        <p:spPr>
          <a:xfrm>
            <a:off x="725170" y="5299075"/>
            <a:ext cx="347345" cy="368300"/>
          </a:xfrm>
          <a:prstGeom prst="rect">
            <a:avLst/>
          </a:prstGeom>
          <a:noFill/>
        </p:spPr>
        <p:txBody>
          <a:bodyPr wrap="square" rtlCol="0">
            <a:spAutoFit/>
          </a:bodyPr>
          <a:p>
            <a:r>
              <a:rPr lang="en-US" altLang="zh-CN">
                <a:solidFill>
                  <a:srgbClr val="FF0000"/>
                </a:solidFill>
              </a:rPr>
              <a:t>D</a:t>
            </a:r>
            <a:endParaRPr lang="en-US" altLang="zh-CN">
              <a:solidFill>
                <a:srgbClr val="FF0000"/>
              </a:solidFill>
            </a:endParaRPr>
          </a:p>
        </p:txBody>
      </p:sp>
      <p:sp>
        <p:nvSpPr>
          <p:cNvPr id="5" name="文本框 4"/>
          <p:cNvSpPr txBox="1"/>
          <p:nvPr/>
        </p:nvSpPr>
        <p:spPr>
          <a:xfrm>
            <a:off x="610235" y="3937635"/>
            <a:ext cx="347345" cy="368300"/>
          </a:xfrm>
          <a:prstGeom prst="rect">
            <a:avLst/>
          </a:prstGeom>
          <a:noFill/>
        </p:spPr>
        <p:txBody>
          <a:bodyPr wrap="square" rtlCol="0">
            <a:spAutoFit/>
          </a:bodyPr>
          <a:p>
            <a:r>
              <a:rPr lang="en-US" altLang="zh-CN">
                <a:solidFill>
                  <a:srgbClr val="FF0000"/>
                </a:solidFill>
              </a:rPr>
              <a:t>C</a:t>
            </a:r>
            <a:endParaRPr lang="en-US" altLang="zh-CN">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1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1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2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2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4827" name="文本框 7"/>
          <p:cNvSpPr txBox="1"/>
          <p:nvPr/>
        </p:nvSpPr>
        <p:spPr>
          <a:xfrm>
            <a:off x="1790700" y="766763"/>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Five</a:t>
            </a:r>
            <a:endParaRPr lang="en-US" altLang="zh-CN" b="1">
              <a:solidFill>
                <a:srgbClr val="2AA2BA"/>
              </a:solidFill>
              <a:latin typeface="Arial" panose="020B0604020202020204" pitchFamily="34" charset="0"/>
              <a:ea typeface="宋体" panose="02010600030101010101" pitchFamily="2" charset="-122"/>
            </a:endParaRPr>
          </a:p>
        </p:txBody>
      </p:sp>
      <p:sp>
        <p:nvSpPr>
          <p:cNvPr id="34828" name="文本框 8"/>
          <p:cNvSpPr txBox="1"/>
          <p:nvPr/>
        </p:nvSpPr>
        <p:spPr>
          <a:xfrm>
            <a:off x="617855" y="1320165"/>
            <a:ext cx="10442575" cy="82994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Passage One and Passage Two are both by writers who are deeply influenced by Transcendentalism ( 超验主义). Discuss with your group members about this special term and write a critical article to summarize your discussions in about 120 words.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445770" y="2381250"/>
            <a:ext cx="11126470" cy="313690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The publication of Nature (1836) marks the beginning of New England Transcendentalism, the summit of American Romanticism. As a term brought up by Emerson, Transcendentalism doesn’t provide a detailed theoretical base, yet its doctrines may roughly divide into three aspects. Firstly, the most essential thing in the universe is spirit, or the oversoul. To cite Emerson: “There is one mind common to all individual men.” Secondly, nature is the garment of the oversoul. To cite him: “The lover of nature is he…who has retained the spirit of infancy even into the era of manhood.” Thirdly, the Transcendentalists stress the importance of the individual. To cite him: “Let a man then know his worth, and keep things under his feet.” The main representatives of New England Transcendentalism include Emerson and Thoreau.</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69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69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9707" name="文本框 7"/>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Six</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9708" name="文本框 8"/>
          <p:cNvSpPr txBox="1"/>
          <p:nvPr/>
        </p:nvSpPr>
        <p:spPr>
          <a:xfrm>
            <a:off x="1831975" y="1222375"/>
            <a:ext cx="9229090"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Passage Five is mainly about the hard-working trackers and coolies in China against the background of river. Discuss the following questions with your group members.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714500" y="3107055"/>
            <a:ext cx="9737090" cy="100457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1. The trackers in old China had to do a lot of hard work in order to make a living.</a:t>
            </a:r>
            <a:endParaRPr lang="zh-CN" altLang="en-US">
              <a:solidFill>
                <a:srgbClr val="C00000"/>
              </a:solidFill>
              <a:latin typeface="Times New Roman" panose="02020603050405020304" pitchFamily="18" charset="0"/>
              <a:ea typeface="宋体" panose="02010600030101010101" pitchFamily="2" charset="-122"/>
            </a:endParaRPr>
          </a:p>
        </p:txBody>
      </p:sp>
      <p:sp>
        <p:nvSpPr>
          <p:cNvPr id="2" name="文本框 1"/>
          <p:cNvSpPr txBox="1"/>
          <p:nvPr/>
        </p:nvSpPr>
        <p:spPr>
          <a:xfrm>
            <a:off x="1714500" y="1952625"/>
            <a:ext cx="9538335" cy="645160"/>
          </a:xfrm>
          <a:prstGeom prst="rect">
            <a:avLst/>
          </a:prstGeom>
          <a:noFill/>
        </p:spPr>
        <p:txBody>
          <a:bodyPr wrap="square" rtlCol="0">
            <a:spAutoFit/>
          </a:bodyPr>
          <a:p>
            <a:r>
              <a:rPr lang="zh-CN" altLang="en-US"/>
              <a:t>1. According to the first paragraph, every tracker must do his utmost; otherwise he will suffer from the split bamboo on the naked back. How does this picture strike you?</a:t>
            </a: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69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69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9707" name="文本框 7"/>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Six</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9708" name="文本框 8"/>
          <p:cNvSpPr txBox="1"/>
          <p:nvPr/>
        </p:nvSpPr>
        <p:spPr>
          <a:xfrm>
            <a:off x="1831975" y="1222375"/>
            <a:ext cx="9229090"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Passage Five is mainly about the hard-working trackers and coolies in China against the background of river. Discuss the following questions with your group members.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714500" y="3107055"/>
            <a:ext cx="9737090" cy="161417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2. In the 1920s, China was in great chaos, beset with difficulties both at home and abroad. In this circumstance, life was extremely miserable for laboring people from the lower class. In many ways, they lived no better than animals.</a:t>
            </a:r>
            <a:endParaRPr lang="zh-CN" altLang="en-US">
              <a:solidFill>
                <a:srgbClr val="C00000"/>
              </a:solidFill>
              <a:latin typeface="Times New Roman" panose="02020603050405020304" pitchFamily="18" charset="0"/>
              <a:ea typeface="宋体" panose="02010600030101010101" pitchFamily="2" charset="-122"/>
            </a:endParaRPr>
          </a:p>
        </p:txBody>
      </p:sp>
      <p:sp>
        <p:nvSpPr>
          <p:cNvPr id="2" name="文本框 1"/>
          <p:cNvSpPr txBox="1"/>
          <p:nvPr/>
        </p:nvSpPr>
        <p:spPr>
          <a:xfrm>
            <a:off x="1714500" y="1952625"/>
            <a:ext cx="8909050" cy="645160"/>
          </a:xfrm>
          <a:prstGeom prst="rect">
            <a:avLst/>
          </a:prstGeom>
          <a:noFill/>
        </p:spPr>
        <p:txBody>
          <a:bodyPr wrap="square" rtlCol="0">
            <a:spAutoFit/>
          </a:bodyPr>
          <a:p>
            <a:r>
              <a:rPr lang="zh-CN" altLang="en-US"/>
              <a:t>2. According to the second paragraph, the coolies</a:t>
            </a:r>
            <a:r>
              <a:rPr lang="en-US" altLang="zh-CN"/>
              <a:t>'</a:t>
            </a:r>
            <a:r>
              <a:rPr lang="zh-CN" altLang="en-US"/>
              <a:t> song is hardly human but a sigh of despair. In what way does it remind you of China in the 1920s?</a:t>
            </a: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69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69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9707" name="文本框 7"/>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Six</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9708" name="文本框 8"/>
          <p:cNvSpPr txBox="1"/>
          <p:nvPr/>
        </p:nvSpPr>
        <p:spPr>
          <a:xfrm>
            <a:off x="1831975" y="1222375"/>
            <a:ext cx="9229090"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Passage Five is mainly about the hard-working trackers and coolies in China against the background of river. Discuss the following questions with your group members.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714500" y="3107055"/>
            <a:ext cx="9737090" cy="161417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3. In Passage Five, labors and the river mingled together. The trackers and coolies were striving along the river, breathlessly and painfully; meanwhile, the river seemed to be moaning for them, echoing their cries with roaring waves. Human beings and nature achieved a heart-breaking harmony.</a:t>
            </a:r>
            <a:endParaRPr lang="zh-CN" altLang="en-US">
              <a:solidFill>
                <a:srgbClr val="C00000"/>
              </a:solidFill>
              <a:latin typeface="Times New Roman" panose="02020603050405020304" pitchFamily="18" charset="0"/>
              <a:ea typeface="宋体" panose="02010600030101010101" pitchFamily="2" charset="-122"/>
            </a:endParaRPr>
          </a:p>
        </p:txBody>
      </p:sp>
      <p:sp>
        <p:nvSpPr>
          <p:cNvPr id="2" name="文本框 1"/>
          <p:cNvSpPr txBox="1"/>
          <p:nvPr/>
        </p:nvSpPr>
        <p:spPr>
          <a:xfrm>
            <a:off x="1714500" y="1952625"/>
            <a:ext cx="8909050" cy="645160"/>
          </a:xfrm>
          <a:prstGeom prst="rect">
            <a:avLst/>
          </a:prstGeom>
          <a:noFill/>
        </p:spPr>
        <p:txBody>
          <a:bodyPr wrap="square" rtlCol="0">
            <a:spAutoFit/>
          </a:bodyPr>
          <a:p>
            <a:r>
              <a:rPr lang="zh-CN" altLang="en-US"/>
              <a:t>3. Is there any connection between the labors and the river? How do you define the relationship between human beings and nature?</a:t>
            </a: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文本框 1"/>
          <p:cNvSpPr txBox="1"/>
          <p:nvPr/>
        </p:nvSpPr>
        <p:spPr>
          <a:xfrm>
            <a:off x="1273175" y="3643313"/>
            <a:ext cx="2773363" cy="708025"/>
          </a:xfrm>
          <a:prstGeom prst="rect">
            <a:avLst/>
          </a:prstGeom>
          <a:noFill/>
          <a:ln w="9525">
            <a:noFill/>
          </a:ln>
        </p:spPr>
        <p:txBody>
          <a:bodyPr wrap="none" anchor="t">
            <a:spAutoFit/>
          </a:bodyPr>
          <a:p>
            <a:pPr algn="ctr"/>
            <a:r>
              <a:rPr lang="en-US" altLang="zh-CN" sz="4000">
                <a:solidFill>
                  <a:schemeClr val="bg1"/>
                </a:solidFill>
                <a:latin typeface="Century Gothic" panose="020B0502020202020204" pitchFamily="34" charset="0"/>
                <a:ea typeface="宋体" panose="02010600030101010101" pitchFamily="2" charset="-122"/>
              </a:rPr>
              <a:t>CONTENTS</a:t>
            </a:r>
            <a:endParaRPr lang="zh-CN" altLang="en-US" sz="4000" dirty="0">
              <a:solidFill>
                <a:schemeClr val="bg1"/>
              </a:solidFill>
              <a:latin typeface="Century Gothic" panose="020B0502020202020204" pitchFamily="34" charset="0"/>
              <a:ea typeface="宋体" panose="02010600030101010101" pitchFamily="2" charset="-122"/>
            </a:endParaRPr>
          </a:p>
        </p:txBody>
      </p:sp>
      <p:sp>
        <p:nvSpPr>
          <p:cNvPr id="20482" name="文本框 2"/>
          <p:cNvSpPr txBox="1"/>
          <p:nvPr/>
        </p:nvSpPr>
        <p:spPr>
          <a:xfrm>
            <a:off x="6521450" y="1304925"/>
            <a:ext cx="1485900"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宋体" panose="02010600030101010101" pitchFamily="2" charset="-122"/>
                <a:hlinkClick r:id="" action="ppaction://hlinkshowjump?jump=nextslide"/>
              </a:rPr>
              <a:t>Lead-in</a:t>
            </a:r>
            <a:endParaRPr lang="zh-CN" altLang="en-US" sz="2800" b="1" dirty="0">
              <a:solidFill>
                <a:srgbClr val="FFFFFF"/>
              </a:solidFill>
              <a:latin typeface="Century Gothic" panose="020B0502020202020204" pitchFamily="34" charset="0"/>
              <a:ea typeface="宋体" panose="02010600030101010101" pitchFamily="2" charset="-122"/>
            </a:endParaRPr>
          </a:p>
        </p:txBody>
      </p:sp>
      <p:sp>
        <p:nvSpPr>
          <p:cNvPr id="5" name="椭圆 4"/>
          <p:cNvSpPr/>
          <p:nvPr/>
        </p:nvSpPr>
        <p:spPr>
          <a:xfrm>
            <a:off x="5532438" y="1187450"/>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1</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4" name="文本框 5"/>
          <p:cNvSpPr txBox="1"/>
          <p:nvPr/>
        </p:nvSpPr>
        <p:spPr>
          <a:xfrm>
            <a:off x="6521450" y="2212975"/>
            <a:ext cx="1089025"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1" action="ppaction://hlinksldjump"/>
              </a:rPr>
              <a:t>Tasks</a:t>
            </a:r>
            <a:endParaRPr lang="zh-CN" altLang="en-US" sz="2800" b="1" dirty="0">
              <a:solidFill>
                <a:srgbClr val="FFFFFF"/>
              </a:solidFill>
              <a:latin typeface="Century Gothic" panose="020B0502020202020204" pitchFamily="34" charset="0"/>
              <a:ea typeface="微软雅黑" pitchFamily="34" charset="-122"/>
            </a:endParaRPr>
          </a:p>
        </p:txBody>
      </p:sp>
      <p:sp>
        <p:nvSpPr>
          <p:cNvPr id="8" name="椭圆 7"/>
          <p:cNvSpPr/>
          <p:nvPr/>
        </p:nvSpPr>
        <p:spPr>
          <a:xfrm>
            <a:off x="5532438" y="2071688"/>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2</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6" name="文本框 8"/>
          <p:cNvSpPr txBox="1"/>
          <p:nvPr/>
        </p:nvSpPr>
        <p:spPr>
          <a:xfrm>
            <a:off x="6521450" y="3103563"/>
            <a:ext cx="1778000" cy="519112"/>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2" action="ppaction://hlinksldjump"/>
              </a:rPr>
              <a:t>Readings</a:t>
            </a:r>
            <a:endParaRPr lang="zh-CN" altLang="en-US" sz="2800" b="1" dirty="0">
              <a:solidFill>
                <a:srgbClr val="FFFFFF"/>
              </a:solidFill>
              <a:latin typeface="Century Gothic" panose="020B0502020202020204" pitchFamily="34" charset="0"/>
              <a:ea typeface="微软雅黑" pitchFamily="34" charset="-122"/>
            </a:endParaRPr>
          </a:p>
        </p:txBody>
      </p:sp>
      <p:sp>
        <p:nvSpPr>
          <p:cNvPr id="11" name="椭圆 10"/>
          <p:cNvSpPr/>
          <p:nvPr/>
        </p:nvSpPr>
        <p:spPr>
          <a:xfrm>
            <a:off x="5532438" y="2986088"/>
            <a:ext cx="639763" cy="638175"/>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3</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8" name="文本框 11"/>
          <p:cNvSpPr txBox="1"/>
          <p:nvPr/>
        </p:nvSpPr>
        <p:spPr>
          <a:xfrm>
            <a:off x="6494463" y="3984625"/>
            <a:ext cx="2928937"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3" action="ppaction://hlinksldjump"/>
              </a:rPr>
              <a:t>More Resources</a:t>
            </a:r>
            <a:endParaRPr lang="zh-CN" altLang="en-US" sz="2800" b="1" dirty="0">
              <a:solidFill>
                <a:srgbClr val="FFFFFF"/>
              </a:solidFill>
              <a:latin typeface="Century Gothic" panose="020B0502020202020204" pitchFamily="34" charset="0"/>
              <a:ea typeface="微软雅黑" pitchFamily="34" charset="-122"/>
            </a:endParaRPr>
          </a:p>
        </p:txBody>
      </p:sp>
      <p:sp>
        <p:nvSpPr>
          <p:cNvPr id="14" name="椭圆 13"/>
          <p:cNvSpPr/>
          <p:nvPr/>
        </p:nvSpPr>
        <p:spPr>
          <a:xfrm>
            <a:off x="5532438" y="3870325"/>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4</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90" name="文本框 17"/>
          <p:cNvSpPr txBox="1"/>
          <p:nvPr/>
        </p:nvSpPr>
        <p:spPr>
          <a:xfrm>
            <a:off x="1090613" y="1973263"/>
            <a:ext cx="3133725" cy="1862137"/>
          </a:xfrm>
          <a:prstGeom prst="rect">
            <a:avLst/>
          </a:prstGeom>
          <a:noFill/>
          <a:ln w="9525">
            <a:noFill/>
          </a:ln>
        </p:spPr>
        <p:txBody>
          <a:bodyPr wrap="none" anchor="t">
            <a:spAutoFit/>
          </a:bodyPr>
          <a:p>
            <a:pPr algn="ctr"/>
            <a:r>
              <a:rPr lang="zh-CN" altLang="en-US" sz="11500" b="1" dirty="0">
                <a:solidFill>
                  <a:schemeClr val="bg1"/>
                </a:solidFill>
                <a:latin typeface="微软雅黑" pitchFamily="34" charset="-122"/>
                <a:ea typeface="微软雅黑" pitchFamily="34" charset="-122"/>
              </a:rPr>
              <a:t>目录</a:t>
            </a:r>
            <a:endParaRPr lang="zh-CN" altLang="en-US" sz="11500" b="1" dirty="0">
              <a:solidFill>
                <a:schemeClr val="bg1"/>
              </a:solidFill>
              <a:latin typeface="微软雅黑" pitchFamily="34" charset="-122"/>
              <a:ea typeface="微软雅黑" pitchFamily="34" charset="-122"/>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3</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3686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4035425" cy="110680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Readings</a:t>
            </a:r>
            <a:endParaRPr kumimoji="1" lang="en-US" altLang="zh-CN" sz="6600" b="1" kern="1200" cap="none" spc="0" normalizeH="0" baseline="0" noProof="0" dirty="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0"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7891"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2"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7893"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4" name="文本框 8"/>
          <p:cNvSpPr txBox="1"/>
          <p:nvPr/>
        </p:nvSpPr>
        <p:spPr>
          <a:xfrm>
            <a:off x="7314883"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5"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6"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7897"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7898" name="文本框 7"/>
          <p:cNvSpPr txBox="1"/>
          <p:nvPr/>
        </p:nvSpPr>
        <p:spPr>
          <a:xfrm>
            <a:off x="1790700" y="550863"/>
            <a:ext cx="8610600" cy="829945"/>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One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4762500" y="236855"/>
            <a:ext cx="7146290" cy="4523105"/>
          </a:xfrm>
          <a:prstGeom prst="rect">
            <a:avLst/>
          </a:prstGeom>
          <a:noFill/>
        </p:spPr>
        <p:txBody>
          <a:bodyPr wrap="square" rtlCol="0" anchor="t">
            <a:spAutoFit/>
          </a:bodyPr>
          <a:p>
            <a:pPr indent="457200" algn="just">
              <a:lnSpc>
                <a:spcPct val="150000"/>
              </a:lnSpc>
            </a:pPr>
            <a:r>
              <a:rPr sz="1600" b="1" noProof="1">
                <a:ea typeface="宋体" panose="02010600030101010101" pitchFamily="2" charset="-122"/>
                <a:cs typeface="+mn-cs"/>
              </a:rPr>
              <a:t>A. </a:t>
            </a:r>
            <a:r>
              <a:rPr sz="1600" noProof="1">
                <a:ea typeface="宋体" panose="02010600030101010101" pitchFamily="2" charset="-122"/>
                <a:cs typeface="+mn-cs"/>
              </a:rPr>
              <a:t>To go into solitude, a man needs to retire as much from his </a:t>
            </a:r>
            <a:r>
              <a:rPr lang="en-US" altLang="zh-CN" sz="2000" b="1" noProof="1">
                <a:solidFill>
                  <a:srgbClr val="2AA2BA"/>
                </a:solidFill>
                <a:ea typeface="宋体" panose="02010600030101010101" pitchFamily="2" charset="-122"/>
                <a:cs typeface="+mn-cs"/>
              </a:rPr>
              <a:t>chamber </a:t>
            </a:r>
            <a:r>
              <a:rPr sz="1600" noProof="1">
                <a:ea typeface="宋体" panose="02010600030101010101" pitchFamily="2" charset="-122"/>
                <a:cs typeface="+mn-cs"/>
              </a:rPr>
              <a:t>as from society. I am not solitary whilst I read and write, though nobody is with me. But if a man would be alone, let him look at the stars. The rays that come from those heavenly worlds will separate between him and </a:t>
            </a:r>
            <a:r>
              <a:rPr lang="en-US" altLang="zh-CN" sz="2000" b="1" noProof="1">
                <a:solidFill>
                  <a:srgbClr val="2AA2BA"/>
                </a:solidFill>
                <a:ea typeface="宋体" panose="02010600030101010101" pitchFamily="2" charset="-122"/>
                <a:cs typeface="+mn-cs"/>
              </a:rPr>
              <a:t>vulgar </a:t>
            </a:r>
            <a:r>
              <a:rPr sz="1600" noProof="1">
                <a:ea typeface="宋体" panose="02010600030101010101" pitchFamily="2" charset="-122"/>
                <a:cs typeface="+mn-cs"/>
              </a:rPr>
              <a:t> things. One might think the atmosphere was made transparent with this design, to give man, in the heavenly bodies, the perpetual presence of the </a:t>
            </a:r>
            <a:r>
              <a:rPr lang="en-US" altLang="zh-CN" sz="2000" b="1" noProof="1">
                <a:solidFill>
                  <a:srgbClr val="2AA2BA"/>
                </a:solidFill>
                <a:ea typeface="宋体" panose="02010600030101010101" pitchFamily="2" charset="-122"/>
                <a:cs typeface="+mn-cs"/>
              </a:rPr>
              <a:t>sublime. </a:t>
            </a:r>
            <a:r>
              <a:rPr sz="1600" noProof="1">
                <a:ea typeface="宋体" panose="02010600030101010101" pitchFamily="2" charset="-122"/>
                <a:cs typeface="+mn-cs"/>
              </a:rPr>
              <a:t>Seen in the streets of cities, how great they are! If the stars should appear one night in a thousand years, how would men believe and adore, and preserve for many generations the remembrance of the city of God which had been shown! But every night come out these preachers of beauty, and light the universe with their </a:t>
            </a:r>
            <a:r>
              <a:rPr lang="en-US" altLang="zh-CN" sz="2000" b="1" noProof="1">
                <a:solidFill>
                  <a:srgbClr val="2AA2BA"/>
                </a:solidFill>
                <a:ea typeface="宋体" panose="02010600030101010101" pitchFamily="2" charset="-122"/>
                <a:cs typeface="+mn-cs"/>
              </a:rPr>
              <a:t>admonishing</a:t>
            </a:r>
            <a:r>
              <a:rPr sz="1600" noProof="1">
                <a:ea typeface="宋体" panose="02010600030101010101" pitchFamily="2" charset="-122"/>
                <a:cs typeface="+mn-cs"/>
              </a:rPr>
              <a:t> smile.</a:t>
            </a:r>
            <a:endParaRPr sz="1600" noProof="1">
              <a:ea typeface="宋体" panose="02010600030101010101" pitchFamily="2" charset="-122"/>
              <a:cs typeface="+mn-cs"/>
            </a:endParaRPr>
          </a:p>
        </p:txBody>
      </p:sp>
      <p:pic>
        <p:nvPicPr>
          <p:cNvPr id="2" name="图片 1"/>
          <p:cNvPicPr>
            <a:picLocks noChangeAspect="1"/>
          </p:cNvPicPr>
          <p:nvPr/>
        </p:nvPicPr>
        <p:blipFill>
          <a:blip r:embed="rId1"/>
          <a:stretch>
            <a:fillRect/>
          </a:stretch>
        </p:blipFill>
        <p:spPr>
          <a:xfrm>
            <a:off x="172085" y="1381125"/>
            <a:ext cx="3935730" cy="5071745"/>
          </a:xfrm>
          <a:prstGeom prst="rect">
            <a:avLst/>
          </a:prstGeom>
        </p:spPr>
      </p:pic>
      <p:cxnSp>
        <p:nvCxnSpPr>
          <p:cNvPr id="5" name="直接连接符 4"/>
          <p:cNvCxnSpPr/>
          <p:nvPr/>
        </p:nvCxnSpPr>
        <p:spPr>
          <a:xfrm>
            <a:off x="4367530" y="494411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367213" y="4944110"/>
            <a:ext cx="10745788" cy="953135"/>
          </a:xfrm>
          <a:prstGeom prst="rect">
            <a:avLst/>
          </a:prstGeom>
          <a:noFill/>
        </p:spPr>
        <p:txBody>
          <a:bodyPr wrap="square" rtlCol="0">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chamber n. 书房</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vulgar adj. 庸俗的，粗俗的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sublime adj. 崇高的，壮丽的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admonish v. 训诫，劝告</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82270" y="1604645"/>
            <a:ext cx="11428095" cy="3107690"/>
          </a:xfrm>
          <a:prstGeom prst="rect">
            <a:avLst/>
          </a:prstGeom>
          <a:noFill/>
        </p:spPr>
        <p:txBody>
          <a:bodyPr wrap="square" rtlCol="0" anchor="t">
            <a:spAutoFit/>
          </a:bodyPr>
          <a:p>
            <a:pPr algn="just">
              <a:lnSpc>
                <a:spcPct val="140000"/>
              </a:lnSpc>
            </a:pPr>
            <a:r>
              <a:rPr lang="en-US" altLang="zh-CN" sz="1600" noProof="1">
                <a:latin typeface="Times New Roman" panose="02020603050405020304" pitchFamily="18" charset="0"/>
                <a:ea typeface="宋体" panose="02010600030101010101" pitchFamily="2" charset="-122"/>
                <a:cs typeface="+mn-cs"/>
              </a:rPr>
              <a:t>      </a:t>
            </a:r>
            <a:r>
              <a:rPr sz="2000" b="1" noProof="1">
                <a:ea typeface="宋体" panose="02010600030101010101" pitchFamily="2" charset="-122"/>
                <a:cs typeface="+mn-cs"/>
              </a:rPr>
              <a:t>B. </a:t>
            </a:r>
            <a:r>
              <a:rPr sz="2000" noProof="1">
                <a:ea typeface="宋体" panose="02010600030101010101" pitchFamily="2" charset="-122"/>
                <a:cs typeface="+mn-cs"/>
              </a:rPr>
              <a:t>The stars awaken a certain </a:t>
            </a:r>
            <a:r>
              <a:rPr lang="en-US" altLang="zh-CN" sz="2000" b="1" noProof="1">
                <a:solidFill>
                  <a:srgbClr val="2AA2BA"/>
                </a:solidFill>
                <a:ea typeface="宋体" panose="02010600030101010101" pitchFamily="2" charset="-122"/>
                <a:cs typeface="+mn-cs"/>
              </a:rPr>
              <a:t>reverence,</a:t>
            </a:r>
            <a:r>
              <a:rPr sz="2000" noProof="1">
                <a:ea typeface="宋体" panose="02010600030101010101" pitchFamily="2" charset="-122"/>
                <a:cs typeface="+mn-cs"/>
              </a:rPr>
              <a:t> because though always present, they are</a:t>
            </a:r>
            <a:endParaRPr sz="2000" noProof="1">
              <a:ea typeface="宋体" panose="02010600030101010101" pitchFamily="2" charset="-122"/>
              <a:cs typeface="+mn-cs"/>
            </a:endParaRPr>
          </a:p>
          <a:p>
            <a:pPr algn="just">
              <a:lnSpc>
                <a:spcPct val="140000"/>
              </a:lnSpc>
            </a:pPr>
            <a:r>
              <a:rPr sz="2000" noProof="1">
                <a:ea typeface="宋体" panose="02010600030101010101" pitchFamily="2" charset="-122"/>
                <a:cs typeface="+mn-cs"/>
              </a:rPr>
              <a:t>inaccessible; but all natural objects make a </a:t>
            </a:r>
            <a:r>
              <a:rPr lang="en-US" altLang="zh-CN" sz="2000" b="1" noProof="1">
                <a:solidFill>
                  <a:srgbClr val="2AA2BA"/>
                </a:solidFill>
                <a:ea typeface="宋体" panose="02010600030101010101" pitchFamily="2" charset="-122"/>
                <a:cs typeface="+mn-cs"/>
              </a:rPr>
              <a:t>kindred</a:t>
            </a:r>
            <a:r>
              <a:rPr sz="2000" noProof="1">
                <a:ea typeface="宋体" panose="02010600030101010101" pitchFamily="2" charset="-122"/>
                <a:cs typeface="+mn-cs"/>
              </a:rPr>
              <a:t> impression, when the mind is open to</a:t>
            </a:r>
            <a:endParaRPr sz="2000" noProof="1">
              <a:ea typeface="宋体" panose="02010600030101010101" pitchFamily="2" charset="-122"/>
              <a:cs typeface="+mn-cs"/>
            </a:endParaRPr>
          </a:p>
          <a:p>
            <a:pPr algn="just">
              <a:lnSpc>
                <a:spcPct val="140000"/>
              </a:lnSpc>
            </a:pPr>
            <a:r>
              <a:rPr sz="2000" noProof="1">
                <a:ea typeface="宋体" panose="02010600030101010101" pitchFamily="2" charset="-122"/>
                <a:cs typeface="+mn-cs"/>
              </a:rPr>
              <a:t>their influence. Nature never wears a mean appearance. Neither does the wisest man </a:t>
            </a:r>
            <a:r>
              <a:rPr lang="en-US" altLang="zh-CN" sz="2000" b="1" noProof="1">
                <a:solidFill>
                  <a:srgbClr val="2AA2BA"/>
                </a:solidFill>
                <a:ea typeface="宋体" panose="02010600030101010101" pitchFamily="2" charset="-122"/>
                <a:cs typeface="+mn-cs"/>
              </a:rPr>
              <a:t>extort</a:t>
            </a:r>
            <a:r>
              <a:rPr sz="2000" noProof="1">
                <a:ea typeface="宋体" panose="02010600030101010101" pitchFamily="2" charset="-122"/>
                <a:cs typeface="+mn-cs"/>
              </a:rPr>
              <a:t> her secret, and lose his curiosity by finding out all her perfection. Nature never became a toy to a wise spirit. The flowers, the animals, the mountains, reflected the wisdom of his best hour, as</a:t>
            </a:r>
            <a:endParaRPr sz="2000" noProof="1">
              <a:ea typeface="宋体" panose="02010600030101010101" pitchFamily="2" charset="-122"/>
              <a:cs typeface="+mn-cs"/>
            </a:endParaRPr>
          </a:p>
          <a:p>
            <a:pPr algn="just">
              <a:lnSpc>
                <a:spcPct val="140000"/>
              </a:lnSpc>
            </a:pPr>
            <a:r>
              <a:rPr sz="2000" noProof="1">
                <a:ea typeface="宋体" panose="02010600030101010101" pitchFamily="2" charset="-122"/>
                <a:cs typeface="+mn-cs"/>
              </a:rPr>
              <a:t>much as they had delighted the simplicity of his childhood.</a:t>
            </a:r>
            <a:endParaRPr sz="2000" noProof="1">
              <a:ea typeface="宋体" panose="02010600030101010101" pitchFamily="2" charset="-122"/>
              <a:cs typeface="+mn-cs"/>
            </a:endParaRPr>
          </a:p>
          <a:p>
            <a:pPr algn="just">
              <a:lnSpc>
                <a:spcPct val="140000"/>
              </a:lnSpc>
            </a:pPr>
            <a:endParaRPr sz="2000" noProof="1">
              <a:ea typeface="宋体" panose="02010600030101010101" pitchFamily="2" charset="-122"/>
              <a:cs typeface="+mn-cs"/>
            </a:endParaRPr>
          </a:p>
        </p:txBody>
      </p:sp>
      <p:sp>
        <p:nvSpPr>
          <p:cNvPr id="38914" name="文本占位符 5"/>
          <p:cNvSpPr>
            <a:spLocks noGrp="1"/>
          </p:cNvSpPr>
          <p:nvPr>
            <p:ph type="body" sz="quarter" idx="10"/>
          </p:nvPr>
        </p:nvSpPr>
        <p:spPr>
          <a:xfrm>
            <a:off x="180975" y="85725"/>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 name="文本框 3"/>
          <p:cNvSpPr txBox="1"/>
          <p:nvPr/>
        </p:nvSpPr>
        <p:spPr>
          <a:xfrm>
            <a:off x="526733" y="5897245"/>
            <a:ext cx="10745788" cy="737235"/>
          </a:xfrm>
          <a:prstGeom prst="rect">
            <a:avLst/>
          </a:prstGeom>
          <a:noFill/>
        </p:spPr>
        <p:txBody>
          <a:bodyPr wrap="square" rtlCol="0">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reverence n. 尊敬，敬畏</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kindred adj. 类似的；有血缘关系的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extort v. 强取，侵占</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5" name="直接连接符 4"/>
          <p:cNvCxnSpPr/>
          <p:nvPr/>
        </p:nvCxnSpPr>
        <p:spPr>
          <a:xfrm>
            <a:off x="527050" y="5897245"/>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898" name="文本框 7"/>
          <p:cNvSpPr txBox="1"/>
          <p:nvPr/>
        </p:nvSpPr>
        <p:spPr>
          <a:xfrm>
            <a:off x="527050" y="615633"/>
            <a:ext cx="8610600" cy="829945"/>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One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40963" name="文本框 6"/>
          <p:cNvSpPr txBox="1"/>
          <p:nvPr/>
        </p:nvSpPr>
        <p:spPr>
          <a:xfrm>
            <a:off x="180975" y="1875155"/>
            <a:ext cx="11507470" cy="3107690"/>
          </a:xfrm>
          <a:prstGeom prst="rect">
            <a:avLst/>
          </a:prstGeom>
          <a:noFill/>
          <a:ln w="9525">
            <a:noFill/>
          </a:ln>
        </p:spPr>
        <p:txBody>
          <a:bodyPr wrap="square" anchor="t">
            <a:spAutoFit/>
          </a:bodyPr>
          <a:p>
            <a:pPr algn="just">
              <a:lnSpc>
                <a:spcPct val="140000"/>
              </a:lnSpc>
            </a:pPr>
            <a:r>
              <a:rPr sz="2000" b="1">
                <a:sym typeface="+mn-ea"/>
              </a:rPr>
              <a:t>C. </a:t>
            </a:r>
            <a:r>
              <a:rPr sz="2000">
                <a:sym typeface="+mn-ea"/>
              </a:rPr>
              <a:t>When we speak of nature in this manner, we have a distinct but most poetical sense in the mind. We mean the integrity of impression made by </a:t>
            </a:r>
            <a:r>
              <a:rPr lang="en-US" altLang="zh-CN" sz="2000" b="1">
                <a:solidFill>
                  <a:srgbClr val="2AA2BA"/>
                </a:solidFill>
                <a:sym typeface="+mn-ea"/>
              </a:rPr>
              <a:t>manifold</a:t>
            </a:r>
            <a:r>
              <a:rPr sz="2000">
                <a:sym typeface="+mn-ea"/>
              </a:rPr>
              <a:t> natural objects. It is this which distinguishes the stick of </a:t>
            </a:r>
            <a:r>
              <a:rPr lang="en-US" altLang="zh-CN" sz="2000" b="1">
                <a:solidFill>
                  <a:srgbClr val="2AA2BA"/>
                </a:solidFill>
                <a:sym typeface="+mn-ea"/>
              </a:rPr>
              <a:t>timber</a:t>
            </a:r>
            <a:r>
              <a:rPr sz="2000">
                <a:sym typeface="+mn-ea"/>
              </a:rPr>
              <a:t> of the wood-cutter, from the tree of the poet. The charming landscape which I saw this morning, is </a:t>
            </a:r>
            <a:r>
              <a:rPr lang="en-US" altLang="zh-CN" sz="2000" b="1">
                <a:solidFill>
                  <a:srgbClr val="2AA2BA"/>
                </a:solidFill>
                <a:sym typeface="+mn-ea"/>
              </a:rPr>
              <a:t>indubitably </a:t>
            </a:r>
            <a:r>
              <a:rPr sz="2000">
                <a:sym typeface="+mn-ea"/>
              </a:rPr>
              <a:t>made up of some twenty or thirty farms. Miller owns this field, Locke that, and Manning the woodland beyond. But none of them owns the landscape. There is a property in the horizon which no man has but he whose eye can integrate all the parts, that is, the poet. This is the best part of these men’s farms, yet to this their warranty-deeds give no title.</a:t>
            </a:r>
            <a:endParaRPr sz="2000">
              <a:ea typeface="宋体" panose="02010600030101010101" pitchFamily="2" charset="-122"/>
            </a:endParaRPr>
          </a:p>
        </p:txBody>
      </p:sp>
      <p:cxnSp>
        <p:nvCxnSpPr>
          <p:cNvPr id="10" name="直接连接符 9"/>
          <p:cNvCxnSpPr/>
          <p:nvPr/>
        </p:nvCxnSpPr>
        <p:spPr>
          <a:xfrm>
            <a:off x="380365" y="590423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2745" y="6011545"/>
            <a:ext cx="5408613" cy="7372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manifold adj. 许多的，多样的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timber n. 木材，木料</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indubitably adv. 无疑地</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
        <p:nvSpPr>
          <p:cNvPr id="37898" name="文本框 7"/>
          <p:cNvSpPr txBox="1"/>
          <p:nvPr/>
        </p:nvSpPr>
        <p:spPr>
          <a:xfrm>
            <a:off x="527050" y="615633"/>
            <a:ext cx="8610600" cy="829945"/>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One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49860" y="615950"/>
            <a:ext cx="7455535" cy="4707890"/>
          </a:xfrm>
          <a:prstGeom prst="rect">
            <a:avLst/>
          </a:prstGeom>
          <a:noFill/>
        </p:spPr>
        <p:txBody>
          <a:bodyPr wrap="square" rtlCol="0" anchor="t">
            <a:spAutoFit/>
          </a:bodyPr>
          <a:p>
            <a:pPr indent="457200" algn="just">
              <a:lnSpc>
                <a:spcPct val="150000"/>
              </a:lnSpc>
            </a:pPr>
            <a:r>
              <a:rPr lang="zh-CN" altLang="en-US" sz="2000" b="1" noProof="1">
                <a:latin typeface="Times New Roman" panose="02020603050405020304" pitchFamily="18" charset="0"/>
                <a:ea typeface="宋体" panose="02010600030101010101" pitchFamily="2" charset="-122"/>
                <a:cs typeface="Times New Roman" panose="02020603050405020304" pitchFamily="18" charset="0"/>
              </a:rPr>
              <a:t>D. </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 To speak truly, few adult persons can see nature. Most persons do not see the sun. At least they have a very superficial seeing. The sun illuminates only the eye of the man, but shines into the eye and the heart of the child. The lover of nature is he whose inward and outward senses are still truly adjusted to each other; who has retained the spirit of </a:t>
            </a:r>
            <a:r>
              <a:rPr lang="en-US" altLang="zh-CN" sz="2000" b="1" noProof="1">
                <a:solidFill>
                  <a:srgbClr val="2AA2BA"/>
                </a:solidFill>
                <a:ea typeface="宋体" panose="02010600030101010101" pitchFamily="2" charset="-122"/>
              </a:rPr>
              <a:t>infancy</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 even into the era of manhood. His </a:t>
            </a:r>
            <a:r>
              <a:rPr lang="en-US" altLang="zh-CN" sz="2000" b="1" noProof="1">
                <a:solidFill>
                  <a:srgbClr val="2AA2BA"/>
                </a:solidFill>
                <a:ea typeface="宋体" panose="02010600030101010101" pitchFamily="2" charset="-122"/>
              </a:rPr>
              <a:t>intercourse </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with heaven and earth, becomes part of his daily food. In the presence of nature, a wild delight runs through the man, in spite of real sorrows. Nature says, — he is my creature, and </a:t>
            </a:r>
            <a:r>
              <a:rPr lang="en-US" altLang="zh-CN" sz="2000" b="1" noProof="1">
                <a:solidFill>
                  <a:srgbClr val="2AA2BA"/>
                </a:solidFill>
                <a:ea typeface="宋体" panose="02010600030101010101" pitchFamily="2" charset="-122"/>
              </a:rPr>
              <a:t>maugre</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 all his </a:t>
            </a:r>
            <a:r>
              <a:rPr lang="en-US" altLang="zh-CN" sz="2000" b="1" noProof="1">
                <a:solidFill>
                  <a:srgbClr val="2AA2BA"/>
                </a:solidFill>
                <a:ea typeface="宋体" panose="02010600030101010101" pitchFamily="2" charset="-122"/>
              </a:rPr>
              <a:t>impertinent</a:t>
            </a:r>
            <a:r>
              <a:rPr lang="zh-CN" altLang="en-US" sz="2000" noProof="1">
                <a:latin typeface="Times New Roman" panose="02020603050405020304" pitchFamily="18" charset="0"/>
                <a:ea typeface="宋体" panose="02010600030101010101" pitchFamily="2" charset="-122"/>
                <a:cs typeface="Times New Roman" panose="02020603050405020304" pitchFamily="18" charset="0"/>
              </a:rPr>
              <a:t> griefs, he shall be glad with me.</a:t>
            </a:r>
            <a:endParaRPr lang="zh-CN" altLang="en-US" sz="2000" noProof="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93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cxnSp>
        <p:nvCxnSpPr>
          <p:cNvPr id="10" name="直接连接符 9"/>
          <p:cNvCxnSpPr/>
          <p:nvPr/>
        </p:nvCxnSpPr>
        <p:spPr>
          <a:xfrm>
            <a:off x="180975" y="534543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80975" y="5471795"/>
            <a:ext cx="5408613" cy="9531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infancy n. 婴儿期</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intercourse n. 交流</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maugre prep. 无论，不管</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impertinent adj. 无关的；鲁莽的；无礼的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pic>
        <p:nvPicPr>
          <p:cNvPr id="4" name="图片 3"/>
          <p:cNvPicPr>
            <a:picLocks noChangeAspect="1"/>
          </p:cNvPicPr>
          <p:nvPr/>
        </p:nvPicPr>
        <p:blipFill>
          <a:blip r:embed="rId1"/>
          <a:stretch>
            <a:fillRect/>
          </a:stretch>
        </p:blipFill>
        <p:spPr>
          <a:xfrm>
            <a:off x="7605395" y="615950"/>
            <a:ext cx="4501515" cy="34175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86410" y="558800"/>
            <a:ext cx="10727690" cy="4246245"/>
          </a:xfrm>
          <a:prstGeom prst="rect">
            <a:avLst/>
          </a:prstGeom>
          <a:noFill/>
        </p:spPr>
        <p:txBody>
          <a:bodyPr wrap="square" rtlCol="0" anchor="t">
            <a:spAutoFit/>
          </a:bodyPr>
          <a:p>
            <a:pPr indent="457200" algn="just">
              <a:lnSpc>
                <a:spcPct val="150000"/>
              </a:lnSpc>
            </a:pPr>
            <a:r>
              <a:rPr sz="2000" noProof="1">
                <a:latin typeface="Times New Roman" panose="02020603050405020304" pitchFamily="18" charset="0"/>
                <a:ea typeface="宋体" panose="02010600030101010101" pitchFamily="2" charset="-122"/>
                <a:cs typeface="Times New Roman" panose="02020603050405020304" pitchFamily="18" charset="0"/>
              </a:rPr>
              <a:t>Not the sun or the summer alone, but every hour and season yields its </a:t>
            </a:r>
            <a:r>
              <a:rPr lang="en-US" altLang="zh-CN" sz="2000" b="1" noProof="1">
                <a:solidFill>
                  <a:srgbClr val="2AA2BA"/>
                </a:solidFill>
                <a:ea typeface="宋体" panose="02010600030101010101" pitchFamily="2" charset="-122"/>
              </a:rPr>
              <a:t>tribute</a:t>
            </a:r>
            <a:r>
              <a:rPr sz="2000" noProof="1">
                <a:latin typeface="Times New Roman" panose="02020603050405020304" pitchFamily="18" charset="0"/>
                <a:ea typeface="宋体" panose="02010600030101010101" pitchFamily="2" charset="-122"/>
                <a:cs typeface="Times New Roman" panose="02020603050405020304" pitchFamily="18" charset="0"/>
              </a:rPr>
              <a:t> of delight; for every hour and change corresponds to and authorizes a different state of the mind, from breathless noon to grimmest midnight. Nature is a setting that fits equally well a comic or a mourning piece. In good health, the air is a </a:t>
            </a:r>
            <a:r>
              <a:rPr lang="en-US" altLang="zh-CN" sz="2000" b="1" noProof="1">
                <a:solidFill>
                  <a:srgbClr val="2AA2BA"/>
                </a:solidFill>
                <a:ea typeface="宋体" panose="02010600030101010101" pitchFamily="2" charset="-122"/>
              </a:rPr>
              <a:t>cordial</a:t>
            </a:r>
            <a:r>
              <a:rPr sz="2000" noProof="1">
                <a:latin typeface="Times New Roman" panose="02020603050405020304" pitchFamily="18" charset="0"/>
                <a:ea typeface="宋体" panose="02010600030101010101" pitchFamily="2" charset="-122"/>
                <a:cs typeface="Times New Roman" panose="02020603050405020304" pitchFamily="18" charset="0"/>
              </a:rPr>
              <a:t> of incredible virtue. Crossing a bare common, in snow puddles, at twilight, under a clouded sky, without having in my thoughts any occurrence of special good fortune, I have enjoyed a perfect </a:t>
            </a:r>
            <a:r>
              <a:rPr lang="en-US" altLang="zh-CN" sz="2000" b="1" noProof="1">
                <a:solidFill>
                  <a:srgbClr val="2AA2BA"/>
                </a:solidFill>
                <a:ea typeface="宋体" panose="02010600030101010101" pitchFamily="2" charset="-122"/>
              </a:rPr>
              <a:t>exhilaration.</a:t>
            </a:r>
            <a:r>
              <a:rPr sz="2000" noProof="1">
                <a:latin typeface="Times New Roman" panose="02020603050405020304" pitchFamily="18" charset="0"/>
                <a:ea typeface="宋体" panose="02010600030101010101" pitchFamily="2" charset="-122"/>
                <a:cs typeface="Times New Roman" panose="02020603050405020304" pitchFamily="18" charset="0"/>
              </a:rPr>
              <a:t> I am glad to the </a:t>
            </a:r>
            <a:r>
              <a:rPr lang="en-US" altLang="zh-CN" sz="2000" b="1" noProof="1">
                <a:solidFill>
                  <a:srgbClr val="2AA2BA"/>
                </a:solidFill>
                <a:ea typeface="宋体" panose="02010600030101010101" pitchFamily="2" charset="-122"/>
              </a:rPr>
              <a:t>brink </a:t>
            </a:r>
            <a:r>
              <a:rPr sz="2000" noProof="1">
                <a:latin typeface="Times New Roman" panose="02020603050405020304" pitchFamily="18" charset="0"/>
                <a:ea typeface="宋体" panose="02010600030101010101" pitchFamily="2" charset="-122"/>
                <a:cs typeface="Times New Roman" panose="02020603050405020304" pitchFamily="18" charset="0"/>
              </a:rPr>
              <a:t>of fear. In the woods too, a man casts off his years, as the snake his </a:t>
            </a:r>
            <a:r>
              <a:rPr lang="en-US" altLang="zh-CN" sz="2000" b="1" noProof="1">
                <a:solidFill>
                  <a:srgbClr val="2AA2BA"/>
                </a:solidFill>
                <a:ea typeface="宋体" panose="02010600030101010101" pitchFamily="2" charset="-122"/>
              </a:rPr>
              <a:t>slough, </a:t>
            </a:r>
            <a:r>
              <a:rPr sz="2000" noProof="1">
                <a:latin typeface="Times New Roman" panose="02020603050405020304" pitchFamily="18" charset="0"/>
                <a:ea typeface="宋体" panose="02010600030101010101" pitchFamily="2" charset="-122"/>
                <a:cs typeface="Times New Roman" panose="02020603050405020304" pitchFamily="18" charset="0"/>
              </a:rPr>
              <a:t>and at what period soever of life, is always a child. In the woods, is perpetual youth. Within these plantations of God, a </a:t>
            </a:r>
            <a:r>
              <a:rPr lang="en-US" altLang="zh-CN" sz="2000" b="1" noProof="1">
                <a:solidFill>
                  <a:srgbClr val="2AA2BA"/>
                </a:solidFill>
                <a:ea typeface="宋体" panose="02010600030101010101" pitchFamily="2" charset="-122"/>
              </a:rPr>
              <a:t>decorum </a:t>
            </a:r>
            <a:r>
              <a:rPr sz="2000" noProof="1">
                <a:latin typeface="Times New Roman" panose="02020603050405020304" pitchFamily="18" charset="0"/>
                <a:ea typeface="宋体" panose="02010600030101010101" pitchFamily="2" charset="-122"/>
                <a:cs typeface="Times New Roman" panose="02020603050405020304" pitchFamily="18" charset="0"/>
              </a:rPr>
              <a:t>and </a:t>
            </a:r>
            <a:r>
              <a:rPr lang="en-US" altLang="zh-CN" sz="2000" b="1" noProof="1">
                <a:solidFill>
                  <a:srgbClr val="2AA2BA"/>
                </a:solidFill>
                <a:ea typeface="宋体" panose="02010600030101010101" pitchFamily="2" charset="-122"/>
              </a:rPr>
              <a:t>sanctity </a:t>
            </a:r>
            <a:r>
              <a:rPr sz="2000" noProof="1">
                <a:latin typeface="Times New Roman" panose="02020603050405020304" pitchFamily="18" charset="0"/>
                <a:ea typeface="宋体" panose="02010600030101010101" pitchFamily="2" charset="-122"/>
                <a:cs typeface="Times New Roman" panose="02020603050405020304" pitchFamily="18" charset="0"/>
              </a:rPr>
              <a:t>reign, a </a:t>
            </a:r>
            <a:r>
              <a:rPr lang="en-US" altLang="zh-CN" sz="2000" b="1" noProof="1">
                <a:solidFill>
                  <a:srgbClr val="2AA2BA"/>
                </a:solidFill>
                <a:ea typeface="宋体" panose="02010600030101010101" pitchFamily="2" charset="-122"/>
              </a:rPr>
              <a:t>perennial </a:t>
            </a:r>
            <a:r>
              <a:rPr sz="2000" noProof="1">
                <a:latin typeface="Times New Roman" panose="02020603050405020304" pitchFamily="18" charset="0"/>
                <a:ea typeface="宋体" panose="02010600030101010101" pitchFamily="2" charset="-122"/>
                <a:cs typeface="Times New Roman" panose="02020603050405020304" pitchFamily="18" charset="0"/>
              </a:rPr>
              <a:t>festival is dressed, and the guest sees not how he should tire of them in a thousand years. </a:t>
            </a:r>
            <a:endParaRPr sz="2000" noProof="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93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cxnSp>
        <p:nvCxnSpPr>
          <p:cNvPr id="10" name="直接连接符 9"/>
          <p:cNvCxnSpPr/>
          <p:nvPr/>
        </p:nvCxnSpPr>
        <p:spPr>
          <a:xfrm>
            <a:off x="372745" y="498475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2745" y="4984750"/>
            <a:ext cx="5408613" cy="181483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tribute n. 贡献</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cordial n. 兴奋剂；香酒</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exhilaration n. 高兴</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brink n. 边缘</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slough n. 蜕的皮</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decorum n. 端庄；礼貌</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sanctity n. 圣洁</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perennial adj. 长久的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86410" y="558800"/>
            <a:ext cx="10727690" cy="4707890"/>
          </a:xfrm>
          <a:prstGeom prst="rect">
            <a:avLst/>
          </a:prstGeom>
          <a:noFill/>
        </p:spPr>
        <p:txBody>
          <a:bodyPr wrap="square" rtlCol="0" anchor="t">
            <a:spAutoFit/>
          </a:bodyPr>
          <a:p>
            <a:pPr indent="457200" algn="just">
              <a:lnSpc>
                <a:spcPct val="150000"/>
              </a:lnSpc>
            </a:pPr>
            <a:r>
              <a:rPr sz="2000" noProof="1">
                <a:latin typeface="Times New Roman" panose="02020603050405020304" pitchFamily="18" charset="0"/>
                <a:ea typeface="宋体" panose="02010600030101010101" pitchFamily="2" charset="-122"/>
                <a:cs typeface="Times New Roman" panose="02020603050405020304" pitchFamily="18" charset="0"/>
              </a:rPr>
              <a:t>In the woods, we return to reason and faith. There I feel that nothing can befall me in life, — no disgrace, no calamity, (leaving me my eyes,) which nature cannot repair. Standing on the bare ground, — my head bathed by the blithe air, and uplifted into infinite space, — all mean egotism vanishes. I become a transparent eye-ball; I am nothing; I see all; the currents of the Universal Being circulate through me; I am part or particle of God. The name of the nearest friend sounds then foreign and accidental: to be brothers, to be acquaintances, — master or servant, is then a trifle and a disturbance. I am the lover of uncontained and immortal beauty. In the wilderness, I find something more dear and </a:t>
            </a:r>
            <a:r>
              <a:rPr lang="en-US" altLang="zh-CN" sz="2000" b="1" noProof="1">
                <a:solidFill>
                  <a:srgbClr val="2AA2BA"/>
                </a:solidFill>
                <a:ea typeface="宋体" panose="02010600030101010101" pitchFamily="2" charset="-122"/>
              </a:rPr>
              <a:t>connate </a:t>
            </a:r>
            <a:r>
              <a:rPr sz="2000" noProof="1">
                <a:latin typeface="Times New Roman" panose="02020603050405020304" pitchFamily="18" charset="0"/>
                <a:ea typeface="宋体" panose="02010600030101010101" pitchFamily="2" charset="-122"/>
                <a:cs typeface="Times New Roman" panose="02020603050405020304" pitchFamily="18" charset="0"/>
              </a:rPr>
              <a:t>than in streets or villages. In the tranquil landscape, and especially in the distant line of the horizon, man beholds somewhat as beautiful as his own nature.</a:t>
            </a:r>
            <a:endParaRPr sz="2000" noProof="1">
              <a:latin typeface="Times New Roman" panose="02020603050405020304" pitchFamily="18" charset="0"/>
              <a:ea typeface="宋体" panose="02010600030101010101" pitchFamily="2" charset="-122"/>
              <a:cs typeface="Times New Roman" panose="02020603050405020304" pitchFamily="18" charset="0"/>
            </a:endParaRPr>
          </a:p>
          <a:p>
            <a:pPr indent="457200" algn="r">
              <a:lnSpc>
                <a:spcPct val="150000"/>
              </a:lnSpc>
            </a:pPr>
            <a:r>
              <a:rPr sz="2000" noProof="1">
                <a:latin typeface="Times New Roman" panose="02020603050405020304" pitchFamily="18" charset="0"/>
                <a:ea typeface="宋体" panose="02010600030101010101" pitchFamily="2" charset="-122"/>
                <a:cs typeface="Times New Roman" panose="02020603050405020304" pitchFamily="18" charset="0"/>
              </a:rPr>
              <a:t>(from Nature by R. W. Emerson)</a:t>
            </a:r>
            <a:endParaRPr sz="2000" noProof="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93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cxnSp>
        <p:nvCxnSpPr>
          <p:cNvPr id="10" name="直接连接符 9"/>
          <p:cNvCxnSpPr/>
          <p:nvPr/>
        </p:nvCxnSpPr>
        <p:spPr>
          <a:xfrm>
            <a:off x="486410" y="5739765"/>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2745" y="5865495"/>
            <a:ext cx="5408613"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connate adj. 天生的，亲切的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0"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1"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2"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3"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4"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5"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6"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7"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3018"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Two</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588645" y="1381125"/>
            <a:ext cx="5177155" cy="3553460"/>
          </a:xfrm>
          <a:prstGeom prst="rect">
            <a:avLst/>
          </a:prstGeom>
          <a:noFill/>
        </p:spPr>
        <p:txBody>
          <a:bodyPr wrap="square" rtlCol="0" anchor="t">
            <a:spAutoFit/>
          </a:bodyPr>
          <a:p>
            <a:pPr indent="457200" algn="just">
              <a:lnSpc>
                <a:spcPct val="150000"/>
              </a:lnSpc>
            </a:pPr>
            <a:r>
              <a:rPr noProof="1">
                <a:ea typeface="宋体" panose="02010600030101010101" pitchFamily="2" charset="-122"/>
                <a:cs typeface="+mn-cs"/>
              </a:rPr>
              <a:t>When first I took up my </a:t>
            </a:r>
            <a:r>
              <a:rPr lang="en-US" altLang="zh-CN" sz="2000" b="1" noProof="1">
                <a:solidFill>
                  <a:srgbClr val="2AA2BA"/>
                </a:solidFill>
                <a:ea typeface="宋体" panose="02010600030101010101" pitchFamily="2" charset="-122"/>
                <a:cs typeface="+mn-cs"/>
              </a:rPr>
              <a:t>abode </a:t>
            </a:r>
            <a:r>
              <a:rPr noProof="1">
                <a:ea typeface="宋体" panose="02010600030101010101" pitchFamily="2" charset="-122"/>
                <a:cs typeface="+mn-cs"/>
              </a:rPr>
              <a:t>in the woods, that is, began to spend my nights as well as days there, which, by accident, was on Independence Day, or the Fourth of July, 1845, my house was not finished for winter, but was merely a defence against the rain, without </a:t>
            </a:r>
            <a:r>
              <a:rPr lang="en-US" altLang="zh-CN" sz="2000" b="1" noProof="1">
                <a:solidFill>
                  <a:srgbClr val="2AA2BA"/>
                </a:solidFill>
                <a:ea typeface="宋体" panose="02010600030101010101" pitchFamily="2" charset="-122"/>
                <a:cs typeface="+mn-cs"/>
              </a:rPr>
              <a:t>plastering</a:t>
            </a:r>
            <a:r>
              <a:rPr noProof="1">
                <a:ea typeface="宋体" panose="02010600030101010101" pitchFamily="2" charset="-122"/>
                <a:cs typeface="+mn-cs"/>
              </a:rPr>
              <a:t> or chimney, the walls being of rough, weather-stained boards, with wide </a:t>
            </a:r>
            <a:r>
              <a:rPr lang="en-US" altLang="zh-CN" sz="2000" b="1" noProof="1">
                <a:solidFill>
                  <a:srgbClr val="2AA2BA"/>
                </a:solidFill>
                <a:ea typeface="宋体" panose="02010600030101010101" pitchFamily="2" charset="-122"/>
                <a:cs typeface="+mn-cs"/>
              </a:rPr>
              <a:t>chinks,</a:t>
            </a:r>
            <a:r>
              <a:rPr noProof="1">
                <a:ea typeface="宋体" panose="02010600030101010101" pitchFamily="2" charset="-122"/>
                <a:cs typeface="+mn-cs"/>
              </a:rPr>
              <a:t> which made it cool at night.</a:t>
            </a:r>
            <a:endParaRPr noProof="1">
              <a:ea typeface="宋体" panose="02010600030101010101" pitchFamily="2" charset="-122"/>
              <a:cs typeface="+mn-cs"/>
            </a:endParaRPr>
          </a:p>
        </p:txBody>
      </p:sp>
      <p:sp>
        <p:nvSpPr>
          <p:cNvPr id="11" name="文本框 10"/>
          <p:cNvSpPr txBox="1"/>
          <p:nvPr/>
        </p:nvSpPr>
        <p:spPr>
          <a:xfrm>
            <a:off x="588645" y="5474970"/>
            <a:ext cx="5407025" cy="7372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abode n. 住所</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plastering n. 涂抹灰泥</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chink n. 裂缝</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696595" y="5445125"/>
            <a:ext cx="2601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5995670" y="946785"/>
            <a:ext cx="6111875" cy="3561080"/>
          </a:xfrm>
          <a:prstGeom prst="rect">
            <a:avLst/>
          </a:prstGeom>
        </p:spPr>
      </p:pic>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97180" y="771525"/>
            <a:ext cx="11500485" cy="4246245"/>
          </a:xfrm>
          <a:prstGeom prst="rect">
            <a:avLst/>
          </a:prstGeom>
          <a:noFill/>
        </p:spPr>
        <p:txBody>
          <a:bodyPr wrap="square" rtlCol="0" anchor="t">
            <a:spAutoFit/>
          </a:bodyPr>
          <a:p>
            <a:pPr algn="just">
              <a:lnSpc>
                <a:spcPct val="150000"/>
              </a:lnSpc>
            </a:pPr>
            <a:r>
              <a:rPr lang="en-US" altLang="zh-CN" sz="1600" noProof="1">
                <a:latin typeface="Times New Roman" panose="02020603050405020304" pitchFamily="18" charset="0"/>
                <a:ea typeface="宋体" panose="02010600030101010101" pitchFamily="2" charset="-122"/>
                <a:cs typeface="+mn-cs"/>
                <a:sym typeface="+mn-ea"/>
              </a:rPr>
              <a:t>   </a:t>
            </a:r>
            <a:r>
              <a:rPr lang="en-US" altLang="zh-CN" sz="2000" noProof="1">
                <a:latin typeface="Times New Roman" panose="02020603050405020304" pitchFamily="18" charset="0"/>
                <a:ea typeface="宋体" panose="02010600030101010101" pitchFamily="2" charset="-122"/>
                <a:cs typeface="+mn-cs"/>
                <a:sym typeface="+mn-ea"/>
              </a:rPr>
              <a:t> </a:t>
            </a:r>
            <a:r>
              <a:rPr sz="2000" noProof="1">
                <a:ea typeface="宋体" panose="02010600030101010101" pitchFamily="2" charset="-122"/>
                <a:cs typeface="+mn-cs"/>
                <a:sym typeface="+mn-ea"/>
              </a:rPr>
              <a:t>The upright white </a:t>
            </a:r>
            <a:r>
              <a:rPr lang="en-US" altLang="zh-CN" sz="2000" b="1" noProof="1">
                <a:solidFill>
                  <a:srgbClr val="2AA2BA"/>
                </a:solidFill>
                <a:ea typeface="宋体" panose="02010600030101010101" pitchFamily="2" charset="-122"/>
                <a:cs typeface="+mn-cs"/>
                <a:sym typeface="+mn-ea"/>
              </a:rPr>
              <a:t>hewn</a:t>
            </a:r>
            <a:r>
              <a:rPr sz="2000" noProof="1">
                <a:ea typeface="宋体" panose="02010600030101010101" pitchFamily="2" charset="-122"/>
                <a:cs typeface="+mn-cs"/>
                <a:sym typeface="+mn-ea"/>
              </a:rPr>
              <a:t> studs and freshly planned door and window casings gave it a clean and airy look, especially in the morning, when its timbers were saturated with dew, so that I fancied that by noon some sweet gum would </a:t>
            </a:r>
            <a:r>
              <a:rPr lang="en-US" altLang="zh-CN" sz="2000" b="1" noProof="1">
                <a:solidFill>
                  <a:srgbClr val="2AA2BA"/>
                </a:solidFill>
                <a:ea typeface="宋体" panose="02010600030101010101" pitchFamily="2" charset="-122"/>
                <a:cs typeface="+mn-cs"/>
                <a:sym typeface="+mn-ea"/>
              </a:rPr>
              <a:t>exude</a:t>
            </a:r>
            <a:r>
              <a:rPr sz="2000" noProof="1">
                <a:ea typeface="宋体" panose="02010600030101010101" pitchFamily="2" charset="-122"/>
                <a:cs typeface="+mn-cs"/>
                <a:sym typeface="+mn-ea"/>
              </a:rPr>
              <a:t> from them. To my imagination it retained throughout the day more or less of this </a:t>
            </a:r>
            <a:r>
              <a:rPr lang="en-US" altLang="zh-CN" sz="2000" b="1" noProof="1">
                <a:solidFill>
                  <a:srgbClr val="2AA2BA"/>
                </a:solidFill>
                <a:ea typeface="宋体" panose="02010600030101010101" pitchFamily="2" charset="-122"/>
                <a:cs typeface="+mn-cs"/>
                <a:sym typeface="+mn-ea"/>
              </a:rPr>
              <a:t>auroral </a:t>
            </a:r>
            <a:r>
              <a:rPr sz="2000" noProof="1">
                <a:ea typeface="宋体" panose="02010600030101010101" pitchFamily="2" charset="-122"/>
                <a:cs typeface="+mn-cs"/>
                <a:sym typeface="+mn-ea"/>
              </a:rPr>
              <a:t>character, reminding me of a certain house on a mountain which I had visited a year before. This was an airy and unplastered cabin, fit to entertain a traveling god, and where a goddess might trail her garments. The winds which passed over my dwelling were such as sweep over the ridges of mountains, bearing the broken strains, or </a:t>
            </a:r>
            <a:r>
              <a:rPr lang="en-US" altLang="zh-CN" sz="2000" b="1" noProof="1">
                <a:solidFill>
                  <a:srgbClr val="2AA2BA"/>
                </a:solidFill>
                <a:ea typeface="宋体" panose="02010600030101010101" pitchFamily="2" charset="-122"/>
                <a:cs typeface="+mn-cs"/>
                <a:sym typeface="+mn-ea"/>
              </a:rPr>
              <a:t>celestial</a:t>
            </a:r>
            <a:r>
              <a:rPr sz="2000" noProof="1">
                <a:ea typeface="宋体" panose="02010600030101010101" pitchFamily="2" charset="-122"/>
                <a:cs typeface="+mn-cs"/>
                <a:sym typeface="+mn-ea"/>
              </a:rPr>
              <a:t> parts only, of </a:t>
            </a:r>
            <a:r>
              <a:rPr lang="en-US" altLang="zh-CN" sz="2000" b="1" noProof="1">
                <a:solidFill>
                  <a:srgbClr val="2AA2BA"/>
                </a:solidFill>
                <a:ea typeface="宋体" panose="02010600030101010101" pitchFamily="2" charset="-122"/>
                <a:cs typeface="+mn-cs"/>
                <a:sym typeface="+mn-ea"/>
              </a:rPr>
              <a:t>terrestrial</a:t>
            </a:r>
            <a:r>
              <a:rPr sz="2000" noProof="1">
                <a:ea typeface="宋体" panose="02010600030101010101" pitchFamily="2" charset="-122"/>
                <a:cs typeface="+mn-cs"/>
                <a:sym typeface="+mn-ea"/>
              </a:rPr>
              <a:t> music. The morning wind forever blows, the poem of creation is uninterrupted; but few are the ears that hear it. </a:t>
            </a:r>
            <a:r>
              <a:rPr lang="en-US" altLang="zh-CN" sz="2000" b="1" noProof="1">
                <a:solidFill>
                  <a:srgbClr val="2AA2BA"/>
                </a:solidFill>
                <a:ea typeface="宋体" panose="02010600030101010101" pitchFamily="2" charset="-122"/>
                <a:cs typeface="+mn-cs"/>
                <a:sym typeface="+mn-ea"/>
              </a:rPr>
              <a:t>Olympus </a:t>
            </a:r>
            <a:r>
              <a:rPr sz="2000" noProof="1">
                <a:ea typeface="宋体" panose="02010600030101010101" pitchFamily="2" charset="-122"/>
                <a:cs typeface="+mn-cs"/>
                <a:sym typeface="+mn-ea"/>
              </a:rPr>
              <a:t>is but the outside of the earth everywhere.</a:t>
            </a:r>
            <a:endParaRPr sz="2000" noProof="1">
              <a:ea typeface="宋体" panose="02010600030101010101" pitchFamily="2" charset="-122"/>
              <a:cs typeface="+mn-cs"/>
              <a:sym typeface="+mn-ea"/>
            </a:endParaRPr>
          </a:p>
        </p:txBody>
      </p:sp>
      <p:sp>
        <p:nvSpPr>
          <p:cNvPr id="44034" name="文本占位符 5"/>
          <p:cNvSpPr>
            <a:spLocks noGrp="1"/>
          </p:cNvSpPr>
          <p:nvPr/>
        </p:nvSpPr>
        <p:spPr>
          <a:xfrm>
            <a:off x="296863" y="236538"/>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11" name="文本框 10"/>
          <p:cNvSpPr txBox="1"/>
          <p:nvPr/>
        </p:nvSpPr>
        <p:spPr>
          <a:xfrm>
            <a:off x="296863" y="5188585"/>
            <a:ext cx="5408613" cy="138366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hew v. 砍，劈</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exude v. 渗出，流出</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auroral adj. 曙光的，玫瑰色的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celestial adj. 天上的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terrestrial adj. 人间的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Olympus n. 奥林匹斯山，天堂</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296863" y="518858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文本框 2"/>
          <p:cNvSpPr txBox="1"/>
          <p:nvPr/>
        </p:nvSpPr>
        <p:spPr>
          <a:xfrm>
            <a:off x="392430" y="615950"/>
            <a:ext cx="11406505" cy="4615815"/>
          </a:xfrm>
          <a:prstGeom prst="rect">
            <a:avLst/>
          </a:prstGeom>
          <a:noFill/>
          <a:ln w="9525">
            <a:noFill/>
          </a:ln>
        </p:spPr>
        <p:txBody>
          <a:bodyPr wrap="square" anchor="t">
            <a:spAutoFit/>
          </a:bodyPr>
          <a:p>
            <a:pPr algn="just">
              <a:lnSpc>
                <a:spcPct val="150000"/>
              </a:lnSpc>
            </a:pPr>
            <a:r>
              <a:rPr lang="en-US" sz="2000">
                <a:sym typeface="+mn-ea"/>
              </a:rPr>
              <a:t>   </a:t>
            </a:r>
            <a:r>
              <a:rPr lang="en-US" sz="1600">
                <a:sym typeface="+mn-ea"/>
              </a:rPr>
              <a:t>  </a:t>
            </a:r>
            <a:r>
              <a:rPr sz="1600">
                <a:sym typeface="+mn-ea"/>
              </a:rPr>
              <a:t>The only house I had been the owner of before, if I except a boat, was a tent, which I used occasionally when making excursions in the summer, and this is still rolled up in my </a:t>
            </a:r>
            <a:r>
              <a:rPr lang="en-US" altLang="zh-CN" sz="1600" b="1">
                <a:solidFill>
                  <a:srgbClr val="2AA2BA"/>
                </a:solidFill>
                <a:sym typeface="+mn-ea"/>
              </a:rPr>
              <a:t>garret</a:t>
            </a:r>
            <a:r>
              <a:rPr sz="1600">
                <a:sym typeface="+mn-ea"/>
              </a:rPr>
              <a:t>; but the boat, after passing from hand to hand, has gone down the stream of time. With this more substantial shelter about me, I had made some progress toward settling in the world. This frame, so slightly clad, was a sort of crystallization around me, and reacted on the builder. It was suggestive somewhat as a picture in outlines. I did not need to go outdoors to take the air, for the atmosphere within had lost none of its freshness. It was not so much within doors as behind a door where I sat, even in the rainiest weather. </a:t>
            </a:r>
            <a:r>
              <a:rPr lang="en-US" altLang="zh-CN" sz="1600" b="1">
                <a:solidFill>
                  <a:srgbClr val="2AA2BA"/>
                </a:solidFill>
                <a:sym typeface="+mn-ea"/>
              </a:rPr>
              <a:t>The Harivansa </a:t>
            </a:r>
            <a:r>
              <a:rPr sz="1600">
                <a:sym typeface="+mn-ea"/>
              </a:rPr>
              <a:t>says, “An abode without birds is like a meat without seasoning.” Such was not my abode, for I found myself suddenly neighbor to the birds; not by having imprisoned one, but having caged myself near them. I was not only nearer to some of those which commonly frequent the garden and the orchard, but to those smaller and more thrilling songsters of the forest which never, or rarely, </a:t>
            </a:r>
            <a:r>
              <a:rPr lang="en-US" altLang="zh-CN" sz="1600" b="1">
                <a:solidFill>
                  <a:srgbClr val="2AA2BA"/>
                </a:solidFill>
                <a:sym typeface="+mn-ea"/>
              </a:rPr>
              <a:t>serenade</a:t>
            </a:r>
            <a:r>
              <a:rPr sz="1600">
                <a:sym typeface="+mn-ea"/>
              </a:rPr>
              <a:t> a villager, — the wood thrush, the </a:t>
            </a:r>
            <a:r>
              <a:rPr lang="en-US" altLang="zh-CN" sz="1600" b="1">
                <a:solidFill>
                  <a:srgbClr val="2AA2BA"/>
                </a:solidFill>
                <a:sym typeface="+mn-ea"/>
              </a:rPr>
              <a:t>veery,</a:t>
            </a:r>
            <a:r>
              <a:rPr sz="1600">
                <a:sym typeface="+mn-ea"/>
              </a:rPr>
              <a:t> the scarlet </a:t>
            </a:r>
            <a:r>
              <a:rPr lang="en-US" altLang="zh-CN" sz="1600" b="1">
                <a:solidFill>
                  <a:srgbClr val="2AA2BA"/>
                </a:solidFill>
                <a:sym typeface="+mn-ea"/>
              </a:rPr>
              <a:t>tanager, </a:t>
            </a:r>
            <a:r>
              <a:rPr sz="1600">
                <a:sym typeface="+mn-ea"/>
              </a:rPr>
              <a:t>the field sparrow, the </a:t>
            </a:r>
            <a:r>
              <a:rPr lang="en-US" altLang="zh-CN" sz="1600" b="1">
                <a:solidFill>
                  <a:srgbClr val="2AA2BA"/>
                </a:solidFill>
                <a:sym typeface="+mn-ea"/>
              </a:rPr>
              <a:t>whip-poor-will,</a:t>
            </a:r>
            <a:r>
              <a:rPr sz="1600">
                <a:sym typeface="+mn-ea"/>
              </a:rPr>
              <a:t> and many others.</a:t>
            </a:r>
            <a:endParaRPr sz="1600">
              <a:sym typeface="+mn-ea"/>
            </a:endParaRPr>
          </a:p>
          <a:p>
            <a:pPr algn="r">
              <a:lnSpc>
                <a:spcPct val="150000"/>
              </a:lnSpc>
            </a:pPr>
            <a:r>
              <a:rPr sz="1600">
                <a:sym typeface="+mn-ea"/>
              </a:rPr>
              <a:t>(from Walden by H. D. Thoreau)</a:t>
            </a:r>
            <a:endParaRPr sz="1600">
              <a:sym typeface="+mn-ea"/>
            </a:endParaRPr>
          </a:p>
        </p:txBody>
      </p:sp>
      <p:sp>
        <p:nvSpPr>
          <p:cNvPr id="46082"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11" name="文本框 10"/>
          <p:cNvSpPr txBox="1"/>
          <p:nvPr/>
        </p:nvSpPr>
        <p:spPr>
          <a:xfrm>
            <a:off x="583565" y="5375275"/>
            <a:ext cx="5833745" cy="138366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garret n. 阁楼</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The Harivansa 《哈利梵萨》（古代梵语文献）</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serenade v. 奏小夜曲</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veery n. 美洲画眉鸟</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tanager n. 蓝雀</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whip-poor-will n. 夜莺</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583565" y="523176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1</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2150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3326765" cy="1106805"/>
          </a:xfrm>
          <a:prstGeom prst="rect">
            <a:avLst/>
          </a:prstGeom>
          <a:noFill/>
        </p:spPr>
        <p:txBody>
          <a:bodyPr wrap="none" rtlCol="0">
            <a:spAutoFit/>
          </a:bodyPr>
          <a:p>
            <a:pPr marR="0" defTabSz="913765" fontAlgn="auto">
              <a:spcBef>
                <a:spcPts val="0"/>
              </a:spcBef>
              <a:spcAft>
                <a:spcPts val="0"/>
              </a:spcAft>
              <a:buClrTx/>
              <a:buSzTx/>
              <a:buFontTx/>
              <a:buNone/>
              <a:defRPr/>
            </a:pPr>
            <a:r>
              <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Lead-in</a:t>
            </a:r>
            <a:endPar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13"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7114"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Three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47115" name="文本框 2"/>
          <p:cNvSpPr txBox="1"/>
          <p:nvPr/>
        </p:nvSpPr>
        <p:spPr>
          <a:xfrm>
            <a:off x="375920" y="1381125"/>
            <a:ext cx="6493510" cy="3923030"/>
          </a:xfrm>
          <a:prstGeom prst="rect">
            <a:avLst/>
          </a:prstGeom>
          <a:noFill/>
          <a:ln w="9525">
            <a:noFill/>
          </a:ln>
        </p:spPr>
        <p:txBody>
          <a:bodyPr wrap="square" anchor="t">
            <a:spAutoFit/>
          </a:bodyPr>
          <a:p>
            <a:pPr indent="457200" algn="just">
              <a:lnSpc>
                <a:spcPct val="150000"/>
              </a:lnSpc>
            </a:pPr>
            <a:r>
              <a:rPr>
                <a:ea typeface="宋体" panose="02010600030101010101" pitchFamily="2" charset="-122"/>
              </a:rPr>
              <a:t>I was right about the </a:t>
            </a:r>
            <a:r>
              <a:rPr lang="en-US" altLang="zh-CN" sz="2000" b="1">
                <a:solidFill>
                  <a:srgbClr val="2AA2BA"/>
                </a:solidFill>
                <a:ea typeface="宋体" panose="02010600030101010101" pitchFamily="2" charset="-122"/>
              </a:rPr>
              <a:t>tar:</a:t>
            </a:r>
            <a:r>
              <a:rPr>
                <a:ea typeface="宋体" panose="02010600030101010101" pitchFamily="2" charset="-122"/>
              </a:rPr>
              <a:t> it led to within half a mile of the shore. But when I got back there, with my boy, and we settled into a camp near a farmhouse and into the kind of summertime I had known, I could tell that it was going to be pretty much the same as it had been before — I knew it, lying in bed the first morning, smelling the bedroom and hearing the boy sneak quietly out and go off along the shore in a boat. I began to sustain the illusion that he was I, and therefore, by simple </a:t>
            </a:r>
            <a:r>
              <a:rPr lang="en-US" altLang="zh-CN" sz="2000" b="1">
                <a:solidFill>
                  <a:srgbClr val="2AA2BA"/>
                </a:solidFill>
                <a:ea typeface="宋体" panose="02010600030101010101" pitchFamily="2" charset="-122"/>
              </a:rPr>
              <a:t>transposition, </a:t>
            </a:r>
            <a:r>
              <a:rPr>
                <a:ea typeface="宋体" panose="02010600030101010101" pitchFamily="2" charset="-122"/>
              </a:rPr>
              <a:t>that I was my father.</a:t>
            </a:r>
            <a:endParaRPr>
              <a:ea typeface="宋体" panose="02010600030101010101" pitchFamily="2" charset="-122"/>
            </a:endParaRPr>
          </a:p>
        </p:txBody>
      </p:sp>
      <p:sp>
        <p:nvSpPr>
          <p:cNvPr id="11" name="文本框 10"/>
          <p:cNvSpPr txBox="1"/>
          <p:nvPr/>
        </p:nvSpPr>
        <p:spPr>
          <a:xfrm>
            <a:off x="441325" y="5781358"/>
            <a:ext cx="5407025"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tar n. 柏油路</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transposition n. 换位，置换</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441325" y="5655628"/>
            <a:ext cx="2601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7049135" y="1704975"/>
            <a:ext cx="5120005" cy="3448050"/>
          </a:xfrm>
          <a:prstGeom prst="rect">
            <a:avLst/>
          </a:prstGeom>
        </p:spPr>
      </p:pic>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406400" y="679450"/>
            <a:ext cx="11378565" cy="3969385"/>
          </a:xfrm>
          <a:prstGeom prst="rect">
            <a:avLst/>
          </a:prstGeom>
          <a:noFill/>
        </p:spPr>
        <p:txBody>
          <a:bodyPr wrap="square" rtlCol="0" anchor="t">
            <a:spAutoFit/>
          </a:bodyPr>
          <a:p>
            <a:pPr algn="just">
              <a:lnSpc>
                <a:spcPct val="150000"/>
              </a:lnSpc>
            </a:pPr>
            <a:r>
              <a:rPr lang="en-US" altLang="zh-CN" sz="1600" noProof="1">
                <a:latin typeface="Times New Roman" panose="02020603050405020304" pitchFamily="18" charset="0"/>
                <a:ea typeface="宋体" panose="02010600030101010101" pitchFamily="2" charset="-122"/>
                <a:cs typeface="+mn-cs"/>
              </a:rPr>
              <a:t>    </a:t>
            </a:r>
            <a:r>
              <a:rPr noProof="1">
                <a:ea typeface="宋体" panose="02010600030101010101" pitchFamily="2" charset="-122"/>
                <a:cs typeface="+mn-cs"/>
              </a:rPr>
              <a:t>This sensation persisted, kept cropping up all the time we were there. It was not an entirely new feeling, but in this setting it grew much stronger. I seemed to be living a </a:t>
            </a:r>
            <a:r>
              <a:rPr lang="en-US" altLang="zh-CN" sz="2000" b="1" noProof="1">
                <a:solidFill>
                  <a:srgbClr val="2AA2BA"/>
                </a:solidFill>
                <a:ea typeface="宋体" panose="02010600030101010101" pitchFamily="2" charset="-122"/>
                <a:cs typeface="+mn-cs"/>
              </a:rPr>
              <a:t>dual</a:t>
            </a:r>
            <a:r>
              <a:rPr noProof="1">
                <a:ea typeface="宋体" panose="02010600030101010101" pitchFamily="2" charset="-122"/>
                <a:cs typeface="+mn-cs"/>
              </a:rPr>
              <a:t> existence. I would be in the middle of some simple act, I would be picking up a bait box or laying down a table fork, or I would be saying something, and suddenly it would be not I but my father who was saying the words or making the gesture. It gave me a</a:t>
            </a:r>
            <a:endParaRPr noProof="1">
              <a:ea typeface="宋体" panose="02010600030101010101" pitchFamily="2" charset="-122"/>
              <a:cs typeface="+mn-cs"/>
            </a:endParaRPr>
          </a:p>
          <a:p>
            <a:pPr algn="just">
              <a:lnSpc>
                <a:spcPct val="150000"/>
              </a:lnSpc>
            </a:pPr>
            <a:r>
              <a:rPr lang="en-US" altLang="zh-CN" sz="2000" b="1" noProof="1">
                <a:solidFill>
                  <a:srgbClr val="2AA2BA"/>
                </a:solidFill>
                <a:ea typeface="宋体" panose="02010600030101010101" pitchFamily="2" charset="-122"/>
                <a:cs typeface="+mn-cs"/>
              </a:rPr>
              <a:t>creepy </a:t>
            </a:r>
            <a:r>
              <a:rPr noProof="1">
                <a:ea typeface="宋体" panose="02010600030101010101" pitchFamily="2" charset="-122"/>
                <a:cs typeface="+mn-cs"/>
              </a:rPr>
              <a:t>sensation.</a:t>
            </a:r>
            <a:endParaRPr noProof="1">
              <a:ea typeface="宋体" panose="02010600030101010101" pitchFamily="2" charset="-122"/>
              <a:cs typeface="+mn-cs"/>
            </a:endParaRPr>
          </a:p>
          <a:p>
            <a:pPr algn="just">
              <a:lnSpc>
                <a:spcPct val="150000"/>
              </a:lnSpc>
            </a:pPr>
            <a:r>
              <a:rPr noProof="1">
                <a:ea typeface="宋体" panose="02010600030101010101" pitchFamily="2" charset="-122"/>
                <a:cs typeface="+mn-cs"/>
              </a:rPr>
              <a:t>     We went fishing the first morning. I felt the same damp moss covering the worms in the bait can, and saw the dragonfly alight on the tip of my rod as it hovered a few inches from the surface of the water. It was the arrival of this fly that convinced me beyond any doubt that everything was as it always had been, that the years were a </a:t>
            </a:r>
            <a:r>
              <a:rPr lang="en-US" altLang="zh-CN" sz="2000" b="1" noProof="1">
                <a:solidFill>
                  <a:srgbClr val="2AA2BA"/>
                </a:solidFill>
                <a:ea typeface="宋体" panose="02010600030101010101" pitchFamily="2" charset="-122"/>
                <a:cs typeface="+mn-cs"/>
              </a:rPr>
              <a:t>mirage</a:t>
            </a:r>
            <a:r>
              <a:rPr noProof="1">
                <a:ea typeface="宋体" panose="02010600030101010101" pitchFamily="2" charset="-122"/>
                <a:cs typeface="+mn-cs"/>
              </a:rPr>
              <a:t> and that there had been no years.</a:t>
            </a:r>
            <a:endParaRPr noProof="1">
              <a:ea typeface="宋体" panose="02010600030101010101" pitchFamily="2" charset="-122"/>
              <a:cs typeface="+mn-cs"/>
            </a:endParaRPr>
          </a:p>
        </p:txBody>
      </p:sp>
      <p:cxnSp>
        <p:nvCxnSpPr>
          <p:cNvPr id="10" name="直接连接符 9"/>
          <p:cNvCxnSpPr/>
          <p:nvPr/>
        </p:nvCxnSpPr>
        <p:spPr>
          <a:xfrm>
            <a:off x="601345" y="5110163"/>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01345" y="5110163"/>
            <a:ext cx="5408613" cy="7372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dual adj. 双重的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creepy adj. 令人不寒而栗的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mirage n. 幻境</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406400" y="679450"/>
            <a:ext cx="11378565" cy="4338320"/>
          </a:xfrm>
          <a:prstGeom prst="rect">
            <a:avLst/>
          </a:prstGeom>
          <a:noFill/>
        </p:spPr>
        <p:txBody>
          <a:bodyPr wrap="square" rtlCol="0" anchor="t">
            <a:spAutoFit/>
          </a:bodyPr>
          <a:p>
            <a:pPr algn="just">
              <a:lnSpc>
                <a:spcPct val="150000"/>
              </a:lnSpc>
            </a:pPr>
            <a:r>
              <a:rPr lang="en-US" altLang="zh-CN" sz="1600" noProof="1">
                <a:latin typeface="Times New Roman" panose="02020603050405020304" pitchFamily="18" charset="0"/>
                <a:ea typeface="宋体" panose="02010600030101010101" pitchFamily="2" charset="-122"/>
                <a:cs typeface="+mn-cs"/>
              </a:rPr>
              <a:t>   </a:t>
            </a:r>
            <a:r>
              <a:rPr noProof="1">
                <a:ea typeface="宋体" panose="02010600030101010101" pitchFamily="2" charset="-122"/>
                <a:cs typeface="+mn-cs"/>
              </a:rPr>
              <a:t>The small waves were the same, chucking the rowboat under the chin as we fished at anchor, and the boat was the same boat, the same color green and the ribs broken in the same places, and under the floorboards the same fresh-water leavings and debris — the dead </a:t>
            </a:r>
            <a:r>
              <a:rPr lang="en-US" altLang="zh-CN" sz="2000" b="1" noProof="1">
                <a:solidFill>
                  <a:srgbClr val="2AA2BA"/>
                </a:solidFill>
                <a:ea typeface="宋体" panose="02010600030101010101" pitchFamily="2" charset="-122"/>
                <a:cs typeface="+mn-cs"/>
              </a:rPr>
              <a:t>helgramite, </a:t>
            </a:r>
            <a:r>
              <a:rPr noProof="1">
                <a:ea typeface="宋体" panose="02010600030101010101" pitchFamily="2" charset="-122"/>
                <a:cs typeface="+mn-cs"/>
              </a:rPr>
              <a:t>the </a:t>
            </a:r>
            <a:r>
              <a:rPr lang="en-US" altLang="zh-CN" sz="2000" b="1" noProof="1">
                <a:solidFill>
                  <a:srgbClr val="2AA2BA"/>
                </a:solidFill>
                <a:ea typeface="宋体" panose="02010600030101010101" pitchFamily="2" charset="-122"/>
                <a:cs typeface="+mn-cs"/>
              </a:rPr>
              <a:t>wisps</a:t>
            </a:r>
            <a:r>
              <a:rPr noProof="1">
                <a:ea typeface="宋体" panose="02010600030101010101" pitchFamily="2" charset="-122"/>
                <a:cs typeface="+mn-cs"/>
              </a:rPr>
              <a:t> of moss, the rusty discarded fishhook, the dried blood from yesterday’s catch. We stared silently at the tips of our rods, at the dragonflies that came and went. I lowered the tip of mine into the water, </a:t>
            </a:r>
            <a:r>
              <a:rPr lang="en-US" altLang="zh-CN" sz="2000" b="1" noProof="1">
                <a:solidFill>
                  <a:srgbClr val="2AA2BA"/>
                </a:solidFill>
                <a:ea typeface="宋体" panose="02010600030101010101" pitchFamily="2" charset="-122"/>
                <a:cs typeface="+mn-cs"/>
              </a:rPr>
              <a:t>tentatively, pensively dislodging </a:t>
            </a:r>
            <a:r>
              <a:rPr noProof="1">
                <a:ea typeface="宋体" panose="02010600030101010101" pitchFamily="2" charset="-122"/>
                <a:cs typeface="+mn-cs"/>
              </a:rPr>
              <a:t>the fly, which darted two feet away, poised, darted two feet back, and came to rest again a little farther up the rod. There had been no years between the ducking of this dragonfly and the other one — the one that was part of the memory. I looked at the boy, who was silently watching his fly, and it was my hands that held his rod, my eyes watching. I felt dizzy and didn’t know which rod I was at the end of.</a:t>
            </a:r>
            <a:endParaRPr noProof="1">
              <a:ea typeface="宋体" panose="02010600030101010101" pitchFamily="2" charset="-122"/>
              <a:cs typeface="+mn-cs"/>
            </a:endParaRPr>
          </a:p>
          <a:p>
            <a:pPr algn="r">
              <a:lnSpc>
                <a:spcPct val="150000"/>
              </a:lnSpc>
            </a:pPr>
            <a:r>
              <a:rPr noProof="1">
                <a:ea typeface="宋体" panose="02010600030101010101" pitchFamily="2" charset="-122"/>
                <a:cs typeface="+mn-cs"/>
              </a:rPr>
              <a:t>(from “Once More to the Lake” by E. B. White)</a:t>
            </a:r>
            <a:endParaRPr noProof="1">
              <a:ea typeface="宋体" panose="02010600030101010101" pitchFamily="2" charset="-122"/>
              <a:cs typeface="+mn-cs"/>
            </a:endParaRPr>
          </a:p>
        </p:txBody>
      </p:sp>
      <p:cxnSp>
        <p:nvCxnSpPr>
          <p:cNvPr id="10" name="直接连接符 9"/>
          <p:cNvCxnSpPr/>
          <p:nvPr/>
        </p:nvCxnSpPr>
        <p:spPr>
          <a:xfrm>
            <a:off x="601345" y="5110163"/>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01345" y="5110163"/>
            <a:ext cx="5408613" cy="116840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helgramite n. 一种水里的昆虫</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wisp n. 小捆；小束</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tentatively adv. 试探性地</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pensively adv. 沉思地</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dislodge v. 除去，赶走</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文本占位符 5"/>
          <p:cNvSpPr>
            <a:spLocks noGrp="1"/>
          </p:cNvSpPr>
          <p:nvPr/>
        </p:nvSpPr>
        <p:spPr>
          <a:xfrm>
            <a:off x="238125" y="59373"/>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50178" name="文本框 7"/>
          <p:cNvSpPr txBox="1"/>
          <p:nvPr/>
        </p:nvSpPr>
        <p:spPr>
          <a:xfrm>
            <a:off x="238125" y="410528"/>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Four</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50179" name="文本框 2"/>
          <p:cNvSpPr txBox="1"/>
          <p:nvPr/>
        </p:nvSpPr>
        <p:spPr>
          <a:xfrm>
            <a:off x="238125" y="3123565"/>
            <a:ext cx="10112375" cy="2399665"/>
          </a:xfrm>
          <a:prstGeom prst="rect">
            <a:avLst/>
          </a:prstGeom>
          <a:noFill/>
          <a:ln w="9525">
            <a:noFill/>
          </a:ln>
        </p:spPr>
        <p:txBody>
          <a:bodyPr wrap="square" anchor="t">
            <a:spAutoFit/>
          </a:bodyPr>
          <a:p>
            <a:pPr indent="457200" algn="just">
              <a:lnSpc>
                <a:spcPct val="150000"/>
              </a:lnSpc>
            </a:pPr>
            <a:r>
              <a:rPr sz="2000">
                <a:ea typeface="宋体" panose="02010600030101010101" pitchFamily="2" charset="-122"/>
              </a:rPr>
              <a:t>It was a day by itself, coming after a fortnight’s storm and rain. The sun did not shine clearly, but it spread though the clouds a tender, </a:t>
            </a:r>
            <a:r>
              <a:rPr lang="en-US" altLang="zh-CN" sz="2000" b="1">
                <a:solidFill>
                  <a:srgbClr val="2AA2BA"/>
                </a:solidFill>
                <a:ea typeface="宋体" panose="02010600030101010101" pitchFamily="2" charset="-122"/>
              </a:rPr>
              <a:t>diffused</a:t>
            </a:r>
            <a:r>
              <a:rPr sz="2000">
                <a:ea typeface="宋体" panose="02010600030101010101" pitchFamily="2" charset="-122"/>
              </a:rPr>
              <a:t> light, crossed by level cloud-bars, which stretched to a great length, quite parallel. The </a:t>
            </a:r>
            <a:r>
              <a:rPr lang="en-US" altLang="zh-CN" sz="2000" b="1">
                <a:solidFill>
                  <a:srgbClr val="2AA2BA"/>
                </a:solidFill>
                <a:ea typeface="宋体" panose="02010600030101010101" pitchFamily="2" charset="-122"/>
              </a:rPr>
              <a:t>tints</a:t>
            </a:r>
            <a:r>
              <a:rPr sz="2000">
                <a:ea typeface="宋体" panose="02010600030101010101" pitchFamily="2" charset="-122"/>
              </a:rPr>
              <a:t> in the sky was wonderful, every conceivable shade of blue-grey, which </a:t>
            </a:r>
            <a:r>
              <a:rPr lang="en-US" altLang="zh-CN" sz="2000" b="1">
                <a:solidFill>
                  <a:srgbClr val="2AA2BA"/>
                </a:solidFill>
                <a:ea typeface="宋体" panose="02010600030101010101" pitchFamily="2" charset="-122"/>
              </a:rPr>
              <a:t>contrived</a:t>
            </a:r>
            <a:r>
              <a:rPr sz="2000">
                <a:ea typeface="宋体" panose="02010600030101010101" pitchFamily="2" charset="-122"/>
              </a:rPr>
              <a:t> to modulate into the golden brilliance in which the sun was </a:t>
            </a:r>
            <a:r>
              <a:rPr lang="en-US" altLang="zh-CN" sz="2000" b="1">
                <a:solidFill>
                  <a:srgbClr val="2AA2BA"/>
                </a:solidFill>
                <a:ea typeface="宋体" panose="02010600030101010101" pitchFamily="2" charset="-122"/>
              </a:rPr>
              <a:t>veiled.</a:t>
            </a:r>
            <a:endParaRPr lang="en-US" altLang="zh-CN" sz="2000" b="1">
              <a:solidFill>
                <a:srgbClr val="2AA2BA"/>
              </a:solidFill>
              <a:ea typeface="宋体" panose="02010600030101010101" pitchFamily="2" charset="-122"/>
            </a:endParaRPr>
          </a:p>
        </p:txBody>
      </p:sp>
      <p:sp>
        <p:nvSpPr>
          <p:cNvPr id="11" name="文本框 10"/>
          <p:cNvSpPr txBox="1"/>
          <p:nvPr/>
        </p:nvSpPr>
        <p:spPr>
          <a:xfrm>
            <a:off x="238125" y="5861685"/>
            <a:ext cx="7947025" cy="9531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diffused adj. 扩散的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tint n. 色彩</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contrive v. 设法做到</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veil v. 遮盖，遮掩</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238125" y="586168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5692775" y="59690"/>
            <a:ext cx="6289675" cy="306578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2"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3"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4"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5"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6"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7"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8"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9"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1211" name="文本框 2"/>
          <p:cNvSpPr txBox="1"/>
          <p:nvPr/>
        </p:nvSpPr>
        <p:spPr>
          <a:xfrm>
            <a:off x="668020" y="1673860"/>
            <a:ext cx="10681970" cy="3276600"/>
          </a:xfrm>
          <a:prstGeom prst="rect">
            <a:avLst/>
          </a:prstGeom>
          <a:noFill/>
          <a:ln w="9525">
            <a:noFill/>
          </a:ln>
        </p:spPr>
        <p:txBody>
          <a:bodyPr wrap="square" anchor="t">
            <a:spAutoFit/>
          </a:bodyPr>
          <a:p>
            <a:pPr indent="457200" algn="just">
              <a:lnSpc>
                <a:spcPct val="150000"/>
              </a:lnSpc>
            </a:pPr>
            <a:r>
              <a:rPr sz="2000">
                <a:sym typeface="+mn-ea"/>
              </a:rPr>
              <a:t> I went out in the afternoon. It was too early in the year for a heavy fall of leaves, but nevertheless the garden was covered. They were washed to the sides of the roads, and lay heaped up over the road-gratings, masses of gorgeous harmonies in red, brown, and yellow. The chestnuts and </a:t>
            </a:r>
            <a:r>
              <a:rPr lang="en-US" altLang="zh-CN" sz="2000" b="1">
                <a:solidFill>
                  <a:srgbClr val="2AA2BA"/>
                </a:solidFill>
                <a:sym typeface="+mn-ea"/>
              </a:rPr>
              <a:t>acorns</a:t>
            </a:r>
            <a:r>
              <a:rPr sz="2000">
                <a:sym typeface="+mn-ea"/>
              </a:rPr>
              <a:t> dropped in showers. And the patter on the gravel was a little weird. The chestnut husks split wide open when they came to the ground, revealing the polished brown of the shy fruit.</a:t>
            </a:r>
            <a:endParaRPr sz="2000">
              <a:ea typeface="宋体" panose="02010600030101010101" pitchFamily="2" charset="-122"/>
            </a:endParaRPr>
          </a:p>
          <a:p>
            <a:pPr indent="457200" algn="just">
              <a:lnSpc>
                <a:spcPct val="150000"/>
              </a:lnSpc>
            </a:pPr>
            <a:endParaRPr>
              <a:ea typeface="宋体" panose="02010600030101010101" pitchFamily="2" charset="-122"/>
            </a:endParaRPr>
          </a:p>
        </p:txBody>
      </p:sp>
      <p:sp>
        <p:nvSpPr>
          <p:cNvPr id="50178" name="文本框 7"/>
          <p:cNvSpPr txBox="1"/>
          <p:nvPr/>
        </p:nvSpPr>
        <p:spPr>
          <a:xfrm>
            <a:off x="1714500" y="7667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Four</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cxnSp>
        <p:nvCxnSpPr>
          <p:cNvPr id="7" name="直接连接符 6"/>
          <p:cNvCxnSpPr/>
          <p:nvPr/>
        </p:nvCxnSpPr>
        <p:spPr>
          <a:xfrm>
            <a:off x="668020" y="528574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68020" y="5537835"/>
            <a:ext cx="7947025"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acorn n. 橡子</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2"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3"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4"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5"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6"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7"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8"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9"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1211" name="文本框 2"/>
          <p:cNvSpPr txBox="1"/>
          <p:nvPr/>
        </p:nvSpPr>
        <p:spPr>
          <a:xfrm>
            <a:off x="668020" y="767080"/>
            <a:ext cx="10681970" cy="4431030"/>
          </a:xfrm>
          <a:prstGeom prst="rect">
            <a:avLst/>
          </a:prstGeom>
          <a:noFill/>
          <a:ln w="9525">
            <a:noFill/>
          </a:ln>
        </p:spPr>
        <p:txBody>
          <a:bodyPr wrap="square" anchor="t">
            <a:spAutoFit/>
          </a:bodyPr>
          <a:p>
            <a:pPr algn="just">
              <a:lnSpc>
                <a:spcPct val="150000"/>
              </a:lnSpc>
            </a:pPr>
            <a:r>
              <a:rPr lang="en-US" altLang="zh-CN" sz="1600">
                <a:latin typeface="Times New Roman" panose="02020603050405020304" pitchFamily="18" charset="0"/>
                <a:ea typeface="宋体" panose="02010600030101010101" pitchFamily="2" charset="-122"/>
              </a:rPr>
              <a:t>  </a:t>
            </a:r>
            <a:r>
              <a:rPr>
                <a:ea typeface="宋体" panose="02010600030101010101" pitchFamily="2" charset="-122"/>
              </a:rPr>
              <a:t>The </a:t>
            </a:r>
            <a:r>
              <a:rPr lang="en-US" altLang="zh-CN" sz="2000" b="1">
                <a:solidFill>
                  <a:srgbClr val="2AA2BA"/>
                </a:solidFill>
                <a:ea typeface="宋体" panose="02010600030101010101" pitchFamily="2" charset="-122"/>
              </a:rPr>
              <a:t>lavish, drenching,</a:t>
            </a:r>
            <a:r>
              <a:rPr>
                <a:ea typeface="宋体" panose="02010600030101010101" pitchFamily="2" charset="-122"/>
              </a:rPr>
              <a:t> downpour in extravagant excess had been glorious. I went down to the bridge to look at the floods. The valley was a great lake, reaching to the big trees in the fields which had not yet lost the fire in their branches. The river-channel could be </a:t>
            </a:r>
            <a:r>
              <a:rPr lang="en-US" altLang="zh-CN" sz="2000" b="1">
                <a:solidFill>
                  <a:srgbClr val="2AA2BA"/>
                </a:solidFill>
                <a:ea typeface="宋体" panose="02010600030101010101" pitchFamily="2" charset="-122"/>
              </a:rPr>
              <a:t>discerned</a:t>
            </a:r>
            <a:r>
              <a:rPr>
                <a:ea typeface="宋体" panose="02010600030101010101" pitchFamily="2" charset="-122"/>
              </a:rPr>
              <a:t> only by the boiling of the current. It has risen above the crown of the main stone arch, and swirled and plunged underneath it. A furious backwater, </a:t>
            </a:r>
            <a:r>
              <a:rPr lang="en-US" altLang="zh-CN" sz="2000" b="1">
                <a:solidFill>
                  <a:srgbClr val="2AA2BA"/>
                </a:solidFill>
                <a:ea typeface="宋体" panose="02010600030101010101" pitchFamily="2" charset="-122"/>
              </a:rPr>
              <a:t>repulsed</a:t>
            </a:r>
            <a:r>
              <a:rPr>
                <a:ea typeface="宋体" panose="02010600030101010101" pitchFamily="2" charset="-122"/>
              </a:rPr>
              <a:t> from the smaller arch, aided the </a:t>
            </a:r>
            <a:r>
              <a:rPr lang="en-US" altLang="zh-CN" sz="2000" b="1">
                <a:solidFill>
                  <a:srgbClr val="2AA2BA"/>
                </a:solidFill>
                <a:ea typeface="宋体" panose="02010600030101010101" pitchFamily="2" charset="-122"/>
              </a:rPr>
              <a:t>tumult.</a:t>
            </a:r>
            <a:r>
              <a:rPr>
                <a:ea typeface="宋体" panose="02010600030101010101" pitchFamily="2" charset="-122"/>
              </a:rPr>
              <a:t> The wind had gone and there was perfect silence, save for the </a:t>
            </a:r>
            <a:r>
              <a:rPr lang="en-US" altLang="zh-CN" sz="2000" b="1">
                <a:solidFill>
                  <a:srgbClr val="2AA2BA"/>
                </a:solidFill>
                <a:ea typeface="宋体" panose="02010600030101010101" pitchFamily="2" charset="-122"/>
              </a:rPr>
              <a:t>agitation </a:t>
            </a:r>
            <a:r>
              <a:rPr>
                <a:ea typeface="宋体" panose="02010600030101010101" pitchFamily="2" charset="-122"/>
              </a:rPr>
              <a:t>of the stream, but a few steps upwards the gentle tinkle of the little runnels could be heard in their deeply-cut, dark and narrow channels. In a few minutes they were caught up, rejoicing, in the embrace of the deep river which would carry them with it to the sea. They were safe now from being lost in the earth.</a:t>
            </a:r>
            <a:endParaRPr>
              <a:ea typeface="宋体" panose="02010600030101010101" pitchFamily="2" charset="-122"/>
            </a:endParaRPr>
          </a:p>
          <a:p>
            <a:pPr algn="r">
              <a:lnSpc>
                <a:spcPct val="150000"/>
              </a:lnSpc>
            </a:pPr>
            <a:r>
              <a:rPr>
                <a:ea typeface="宋体" panose="02010600030101010101" pitchFamily="2" charset="-122"/>
              </a:rPr>
              <a:t>(from “An Afternoon Walk in October” by W.H. White)</a:t>
            </a:r>
            <a:endParaRPr>
              <a:ea typeface="宋体" panose="02010600030101010101" pitchFamily="2" charset="-122"/>
            </a:endParaRPr>
          </a:p>
        </p:txBody>
      </p:sp>
      <p:cxnSp>
        <p:nvCxnSpPr>
          <p:cNvPr id="7" name="直接连接符 6"/>
          <p:cNvCxnSpPr/>
          <p:nvPr/>
        </p:nvCxnSpPr>
        <p:spPr>
          <a:xfrm>
            <a:off x="668020" y="5285740"/>
            <a:ext cx="24517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68020" y="5285740"/>
            <a:ext cx="7947025" cy="138366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lavish adj. 大量的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drenching n. 湿透</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discern v. 识别，觉察出</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repulse v. 击退</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tumult n. 喧哗，吵闹</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agitation n. （液体等的）摇动，搅动；剧烈震动</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180975" y="1075055"/>
            <a:ext cx="6560820" cy="3784600"/>
          </a:xfrm>
          <a:prstGeom prst="rect">
            <a:avLst/>
          </a:prstGeom>
          <a:noFill/>
        </p:spPr>
        <p:txBody>
          <a:bodyPr wrap="square" rtlCol="0" anchor="t">
            <a:spAutoFit/>
          </a:bodyPr>
          <a:p>
            <a:pPr indent="457200" algn="just">
              <a:lnSpc>
                <a:spcPct val="150000"/>
              </a:lnSpc>
            </a:pPr>
            <a:r>
              <a:rPr sz="2000" noProof="1">
                <a:ea typeface="宋体" panose="02010600030101010101" pitchFamily="2" charset="-122"/>
                <a:cs typeface="+mn-cs"/>
              </a:rPr>
              <a:t>You hear it all along the river. You hear it, loud and strong, from the rowers as they urge the </a:t>
            </a:r>
            <a:r>
              <a:rPr lang="en-US" altLang="zh-CN" sz="2000" b="1" noProof="1">
                <a:solidFill>
                  <a:srgbClr val="2AA2BA"/>
                </a:solidFill>
                <a:ea typeface="宋体" panose="02010600030101010101" pitchFamily="2" charset="-122"/>
                <a:cs typeface="+mn-cs"/>
              </a:rPr>
              <a:t>junk </a:t>
            </a:r>
            <a:r>
              <a:rPr sz="2000" noProof="1">
                <a:ea typeface="宋体" panose="02010600030101010101" pitchFamily="2" charset="-122"/>
                <a:cs typeface="+mn-cs"/>
              </a:rPr>
              <a:t>with its high stern, the mast lashed alongside, down the swift running stream. You hear it from the </a:t>
            </a:r>
            <a:r>
              <a:rPr lang="en-US" altLang="zh-CN" sz="2000" b="1" noProof="1">
                <a:solidFill>
                  <a:srgbClr val="2AA2BA"/>
                </a:solidFill>
                <a:ea typeface="宋体" panose="02010600030101010101" pitchFamily="2" charset="-122"/>
                <a:cs typeface="+mn-cs"/>
              </a:rPr>
              <a:t>trackers, </a:t>
            </a:r>
            <a:r>
              <a:rPr sz="2000" noProof="1">
                <a:ea typeface="宋体" panose="02010600030101010101" pitchFamily="2" charset="-122"/>
                <a:cs typeface="+mn-cs"/>
              </a:rPr>
              <a:t>a more breathless </a:t>
            </a:r>
            <a:r>
              <a:rPr lang="en-US" altLang="zh-CN" sz="2000" b="1" noProof="1">
                <a:solidFill>
                  <a:srgbClr val="2AA2BA"/>
                </a:solidFill>
                <a:ea typeface="宋体" panose="02010600030101010101" pitchFamily="2" charset="-122"/>
                <a:cs typeface="+mn-cs"/>
              </a:rPr>
              <a:t>chant, </a:t>
            </a:r>
            <a:r>
              <a:rPr sz="2000" noProof="1">
                <a:ea typeface="宋体" panose="02010600030101010101" pitchFamily="2" charset="-122"/>
                <a:cs typeface="+mn-cs"/>
              </a:rPr>
              <a:t>as they pull desperately against the current, half a dozen of them perhaps if they are taking up a </a:t>
            </a:r>
            <a:r>
              <a:rPr lang="en-US" altLang="zh-CN" sz="2000" b="1" noProof="1">
                <a:solidFill>
                  <a:srgbClr val="2AA2BA"/>
                </a:solidFill>
                <a:ea typeface="宋体" panose="02010600030101010101" pitchFamily="2" charset="-122"/>
                <a:cs typeface="+mn-cs"/>
              </a:rPr>
              <a:t>wupan, </a:t>
            </a:r>
            <a:r>
              <a:rPr sz="2000" noProof="1">
                <a:ea typeface="宋体" panose="02010600030101010101" pitchFamily="2" charset="-122"/>
                <a:cs typeface="+mn-cs"/>
              </a:rPr>
              <a:t>a couple of hundred if they are hauling a splendid junk, its square sail set, over a rapid.</a:t>
            </a:r>
            <a:endParaRPr sz="2000" noProof="1">
              <a:ea typeface="宋体" panose="02010600030101010101" pitchFamily="2" charset="-122"/>
              <a:cs typeface="+mn-cs"/>
            </a:endParaRPr>
          </a:p>
        </p:txBody>
      </p:sp>
      <p:cxnSp>
        <p:nvCxnSpPr>
          <p:cNvPr id="10" name="直接连接符 9"/>
          <p:cNvCxnSpPr/>
          <p:nvPr/>
        </p:nvCxnSpPr>
        <p:spPr>
          <a:xfrm>
            <a:off x="372745" y="558800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2745" y="5704205"/>
            <a:ext cx="5408613" cy="953135"/>
          </a:xfrm>
          <a:prstGeom prst="rect">
            <a:avLst/>
          </a:prstGeom>
          <a:noFill/>
        </p:spPr>
        <p:txBody>
          <a:bodyPr wrap="square" rtlCol="0" anchor="t">
            <a:spAutoFit/>
          </a:bodyPr>
          <a:p>
            <a:r>
              <a:rPr lang="zh-CN" altLang="en-US" sz="1400" noProof="1">
                <a:solidFill>
                  <a:schemeClr val="accent4">
                    <a:lumMod val="50000"/>
                  </a:schemeClr>
                </a:solidFill>
              </a:rPr>
              <a:t>junk n. 大船</a:t>
            </a:r>
            <a:endParaRPr lang="zh-CN" altLang="en-US" sz="1400" noProof="1">
              <a:solidFill>
                <a:schemeClr val="accent4">
                  <a:lumMod val="50000"/>
                </a:schemeClr>
              </a:solidFill>
            </a:endParaRPr>
          </a:p>
          <a:p>
            <a:r>
              <a:rPr lang="zh-CN" altLang="en-US" sz="1400" noProof="1">
                <a:solidFill>
                  <a:schemeClr val="accent4">
                    <a:lumMod val="50000"/>
                  </a:schemeClr>
                </a:solidFill>
              </a:rPr>
              <a:t>tracker n. 纤夫</a:t>
            </a:r>
            <a:endParaRPr lang="zh-CN" altLang="en-US" sz="1400" noProof="1">
              <a:solidFill>
                <a:schemeClr val="accent4">
                  <a:lumMod val="50000"/>
                </a:schemeClr>
              </a:solidFill>
            </a:endParaRPr>
          </a:p>
          <a:p>
            <a:r>
              <a:rPr lang="zh-CN" altLang="en-US" sz="1400" noProof="1">
                <a:solidFill>
                  <a:schemeClr val="accent4">
                    <a:lumMod val="50000"/>
                  </a:schemeClr>
                </a:solidFill>
              </a:rPr>
              <a:t>chant n. 号子</a:t>
            </a:r>
            <a:endParaRPr lang="zh-CN" altLang="en-US" sz="1400" noProof="1">
              <a:solidFill>
                <a:schemeClr val="accent4">
                  <a:lumMod val="50000"/>
                </a:schemeClr>
              </a:solidFill>
            </a:endParaRPr>
          </a:p>
          <a:p>
            <a:r>
              <a:rPr lang="zh-CN" altLang="en-US" sz="1400" noProof="1">
                <a:solidFill>
                  <a:schemeClr val="accent4">
                    <a:lumMod val="50000"/>
                  </a:schemeClr>
                </a:solidFill>
              </a:rPr>
              <a:t>wupan n. 中国的一种小木船</a:t>
            </a:r>
            <a:endParaRPr lang="zh-CN" altLang="en-US" sz="1400" noProof="1">
              <a:solidFill>
                <a:schemeClr val="accent4">
                  <a:lumMod val="50000"/>
                </a:schemeClr>
              </a:solidFill>
            </a:endParaRPr>
          </a:p>
        </p:txBody>
      </p:sp>
      <p:sp>
        <p:nvSpPr>
          <p:cNvPr id="53253" name="文本框 7"/>
          <p:cNvSpPr txBox="1"/>
          <p:nvPr/>
        </p:nvSpPr>
        <p:spPr>
          <a:xfrm>
            <a:off x="180975" y="439738"/>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Five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6882130" y="85725"/>
            <a:ext cx="5235575" cy="5217160"/>
          </a:xfrm>
          <a:prstGeom prst="rect">
            <a:avLst/>
          </a:prstGeom>
        </p:spPr>
      </p:pic>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6"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1498600" y="11207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 name="文本框 2"/>
          <p:cNvSpPr txBox="1"/>
          <p:nvPr/>
        </p:nvSpPr>
        <p:spPr>
          <a:xfrm>
            <a:off x="598805" y="642620"/>
            <a:ext cx="10821035" cy="5169535"/>
          </a:xfrm>
          <a:prstGeom prst="rect">
            <a:avLst/>
          </a:prstGeom>
          <a:noFill/>
        </p:spPr>
        <p:txBody>
          <a:bodyPr wrap="square" rtlCol="0" anchor="t">
            <a:spAutoFit/>
          </a:bodyPr>
          <a:p>
            <a:pPr indent="457200" algn="just">
              <a:lnSpc>
                <a:spcPct val="150000"/>
              </a:lnSpc>
            </a:pPr>
            <a:r>
              <a:rPr sz="2000" noProof="1">
                <a:ea typeface="宋体" panose="02010600030101010101" pitchFamily="2" charset="-122"/>
                <a:cs typeface="+mn-cs"/>
              </a:rPr>
              <a:t>On the junk a man stands amidships beating a drum incesantly to guide their efforts, and they pull with all their strength, like men possessed, bent double; and sometimes in the extremity of their </a:t>
            </a:r>
            <a:r>
              <a:rPr lang="en-US" altLang="zh-CN" sz="2000" b="1" noProof="1">
                <a:solidFill>
                  <a:srgbClr val="2AA2BA"/>
                </a:solidFill>
                <a:ea typeface="宋体" panose="02010600030101010101" pitchFamily="2" charset="-122"/>
                <a:cs typeface="+mn-cs"/>
              </a:rPr>
              <a:t>travail </a:t>
            </a:r>
            <a:r>
              <a:rPr sz="2000" noProof="1">
                <a:ea typeface="宋体" panose="02010600030101010101" pitchFamily="2" charset="-122"/>
                <a:cs typeface="+mn-cs"/>
              </a:rPr>
              <a:t>they crawl on the ground, on all fours, like the beasts of the field. They strain, strain fiercely, against the pitiless might of the stream. The leader goes up and down the line and when he sees one who is not putting all his will into the task he brings down his split bamboo on the naked back. Each one must do his utmost or the labour of all is vain. And still they sing a </a:t>
            </a:r>
            <a:r>
              <a:rPr lang="en-US" altLang="zh-CN" sz="2000" b="1" noProof="1">
                <a:solidFill>
                  <a:srgbClr val="2AA2BA"/>
                </a:solidFill>
                <a:ea typeface="宋体" panose="02010600030101010101" pitchFamily="2" charset="-122"/>
                <a:cs typeface="+mn-cs"/>
              </a:rPr>
              <a:t>vehement,</a:t>
            </a:r>
            <a:r>
              <a:rPr sz="2000" noProof="1">
                <a:ea typeface="宋体" panose="02010600030101010101" pitchFamily="2" charset="-122"/>
                <a:cs typeface="+mn-cs"/>
              </a:rPr>
              <a:t> eager chant, the chant of the turbulent waters. I do not know how words can describe what there is in it of effort. It serves to express the straining heart, the breaking muscles, and at the same time the indomitable spirit of man which overcomes the pitiless force of nature. Though the rope may part and the great junk swing back, in the end the rapid will be passed; and at the close of the weary day there is the hearty meal...</a:t>
            </a:r>
            <a:endParaRPr sz="2000" noProof="1">
              <a:ea typeface="宋体" panose="02010600030101010101" pitchFamily="2" charset="-122"/>
              <a:cs typeface="+mn-cs"/>
            </a:endParaRPr>
          </a:p>
        </p:txBody>
      </p:sp>
      <p:sp>
        <p:nvSpPr>
          <p:cNvPr id="11" name="文本框 10"/>
          <p:cNvSpPr txBox="1"/>
          <p:nvPr/>
        </p:nvSpPr>
        <p:spPr>
          <a:xfrm>
            <a:off x="676275" y="5928995"/>
            <a:ext cx="9629775"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travail n. 辛劳，艰苦</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vehement adj. （感情）强烈的，（尤指）愤怒的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9" name="直接连接符 8"/>
          <p:cNvCxnSpPr/>
          <p:nvPr/>
        </p:nvCxnSpPr>
        <p:spPr>
          <a:xfrm>
            <a:off x="676275" y="581215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6"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957580" y="182563"/>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4282" name="文本框 7"/>
          <p:cNvSpPr txBox="1"/>
          <p:nvPr/>
        </p:nvSpPr>
        <p:spPr>
          <a:xfrm>
            <a:off x="95758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Five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676275" y="1381125"/>
            <a:ext cx="10540365" cy="3784600"/>
          </a:xfrm>
          <a:prstGeom prst="rect">
            <a:avLst/>
          </a:prstGeom>
          <a:noFill/>
        </p:spPr>
        <p:txBody>
          <a:bodyPr wrap="square" rtlCol="0" anchor="t">
            <a:spAutoFit/>
          </a:bodyPr>
          <a:p>
            <a:pPr indent="457200" algn="just">
              <a:lnSpc>
                <a:spcPct val="150000"/>
              </a:lnSpc>
            </a:pPr>
            <a:r>
              <a:rPr sz="2000" noProof="1">
                <a:ea typeface="宋体" panose="02010600030101010101" pitchFamily="2" charset="-122"/>
                <a:cs typeface="+mn-cs"/>
              </a:rPr>
              <a:t>But the most agonising song is the song of the </a:t>
            </a:r>
            <a:r>
              <a:rPr lang="en-US" altLang="zh-CN" sz="2000" b="1" noProof="1">
                <a:solidFill>
                  <a:srgbClr val="2AA2BA"/>
                </a:solidFill>
                <a:ea typeface="宋体" panose="02010600030101010101" pitchFamily="2" charset="-122"/>
                <a:cs typeface="+mn-cs"/>
              </a:rPr>
              <a:t>coolies </a:t>
            </a:r>
            <a:r>
              <a:rPr sz="2000" noProof="1">
                <a:ea typeface="宋体" panose="02010600030101010101" pitchFamily="2" charset="-122"/>
                <a:cs typeface="+mn-cs"/>
              </a:rPr>
              <a:t>who bring the great bales from the junk up the steep steps to the town wall. Up and down they go, endlessly, and endless as their toil raises their rhythmic cry. He, aw-ah, oh. They are barefoot and naked to the waist. The sweat pours down their faces and their song is a groan of pain. It is a sigh of despair. It is heartrending. It is hardly human. It is the cry of souls in infinite distress, only just musical, and that last note is the ultimate sob of humanity. Life is too hard, too cruel, and this is the final despairing protest. That is the song of the river.</a:t>
            </a:r>
            <a:endParaRPr sz="2000" noProof="1">
              <a:ea typeface="宋体" panose="02010600030101010101" pitchFamily="2" charset="-122"/>
              <a:cs typeface="+mn-cs"/>
            </a:endParaRPr>
          </a:p>
          <a:p>
            <a:pPr indent="457200" algn="r">
              <a:lnSpc>
                <a:spcPct val="150000"/>
              </a:lnSpc>
            </a:pPr>
            <a:r>
              <a:rPr sz="2000" noProof="1">
                <a:ea typeface="宋体" panose="02010600030101010101" pitchFamily="2" charset="-122"/>
                <a:cs typeface="+mn-cs"/>
              </a:rPr>
              <a:t>(from “The Song of the River” by W. S. Maugham)</a:t>
            </a:r>
            <a:endParaRPr sz="2000" noProof="1">
              <a:ea typeface="宋体" panose="02010600030101010101" pitchFamily="2" charset="-122"/>
              <a:cs typeface="+mn-cs"/>
            </a:endParaRPr>
          </a:p>
        </p:txBody>
      </p:sp>
      <p:sp>
        <p:nvSpPr>
          <p:cNvPr id="11" name="文本框 10"/>
          <p:cNvSpPr txBox="1"/>
          <p:nvPr/>
        </p:nvSpPr>
        <p:spPr>
          <a:xfrm>
            <a:off x="676275" y="5928995"/>
            <a:ext cx="9629775"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coolie n. 苦力</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9" name="直接连接符 8"/>
          <p:cNvCxnSpPr/>
          <p:nvPr/>
        </p:nvCxnSpPr>
        <p:spPr>
          <a:xfrm>
            <a:off x="676275" y="581215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4</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56322"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6851488" y="2855102"/>
            <a:ext cx="5088255" cy="82994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zh-CN" altLang="en-US" sz="48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More Resources</a:t>
            </a:r>
            <a:endParaRPr kumimoji="1" lang="zh-CN" altLang="en-US" sz="48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占位符 1"/>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2530" name="文本框 37906"/>
          <p:cNvSpPr txBox="1"/>
          <p:nvPr/>
        </p:nvSpPr>
        <p:spPr>
          <a:xfrm>
            <a:off x="1714500" y="767080"/>
            <a:ext cx="9708515" cy="922020"/>
          </a:xfrm>
          <a:prstGeom prst="rect">
            <a:avLst/>
          </a:prstGeom>
          <a:noFill/>
          <a:ln w="9525">
            <a:noFill/>
          </a:ln>
        </p:spPr>
        <p:txBody>
          <a:bodyPr wrap="square" anchor="t">
            <a:spAutoFit/>
          </a:bodyPr>
          <a:p>
            <a:pPr defTabSz="914400"/>
            <a:r>
              <a:rPr lang="en-US" altLang="zh-CN" b="1">
                <a:solidFill>
                  <a:srgbClr val="2AA2BA"/>
                </a:solidFill>
                <a:latin typeface="Arial" panose="020B0604020202020204" pitchFamily="34" charset="0"/>
                <a:ea typeface="宋体" panose="02010600030101010101" pitchFamily="2" charset="-122"/>
              </a:rPr>
              <a:t>A. The Chinese essay “Moonlight over the Lotus Pond” has remained a masterpiece in Chinese literature which gives a poetic description of natural scenery. Please answer the following questions and share your knowledge about this poem with your partner.</a:t>
            </a:r>
            <a:endParaRPr lang="en-US" altLang="zh-CN" b="1">
              <a:solidFill>
                <a:srgbClr val="2AA2BA"/>
              </a:solidFill>
              <a:latin typeface="Arial" panose="020B0604020202020204" pitchFamily="34" charset="0"/>
              <a:ea typeface="宋体" panose="02010600030101010101" pitchFamily="2" charset="-122"/>
            </a:endParaRPr>
          </a:p>
        </p:txBody>
      </p:sp>
      <p:sp>
        <p:nvSpPr>
          <p:cNvPr id="12" name="文本框 11"/>
          <p:cNvSpPr txBox="1"/>
          <p:nvPr/>
        </p:nvSpPr>
        <p:spPr>
          <a:xfrm>
            <a:off x="1308735" y="1971675"/>
            <a:ext cx="10519410" cy="1476375"/>
          </a:xfrm>
          <a:prstGeom prst="rect">
            <a:avLst/>
          </a:prstGeom>
          <a:noFill/>
        </p:spPr>
        <p:txBody>
          <a:bodyPr wrap="square" rtlCol="0">
            <a:spAutoFit/>
          </a:bodyPr>
          <a:p>
            <a:r>
              <a:rPr lang="zh-CN" altLang="en-US"/>
              <a:t>1. Who is the author of the essay?</a:t>
            </a:r>
            <a:endParaRPr lang="zh-CN" altLang="en-US"/>
          </a:p>
          <a:p>
            <a:r>
              <a:rPr lang="zh-CN" altLang="en-US"/>
              <a:t>2. When was the essay written?</a:t>
            </a:r>
            <a:endParaRPr lang="zh-CN" altLang="en-US"/>
          </a:p>
          <a:p>
            <a:r>
              <a:rPr lang="zh-CN" altLang="en-US"/>
              <a:t>3. Could you say something about the essay’s historical background?</a:t>
            </a:r>
            <a:endParaRPr lang="zh-CN" altLang="en-US"/>
          </a:p>
          <a:p>
            <a:r>
              <a:rPr lang="zh-CN" altLang="en-US"/>
              <a:t>4. Could you say something about the essay’s tone?</a:t>
            </a:r>
            <a:endParaRPr lang="zh-CN" altLang="en-US"/>
          </a:p>
          <a:p>
            <a:r>
              <a:rPr lang="zh-CN" altLang="en-US"/>
              <a:t>5. Could you recite some touching lines from the essay?</a:t>
            </a:r>
            <a:endParaRPr lang="zh-CN" altLang="en-US"/>
          </a:p>
        </p:txBody>
      </p:sp>
      <p:sp>
        <p:nvSpPr>
          <p:cNvPr id="3" name="文本框 2"/>
          <p:cNvSpPr txBox="1"/>
          <p:nvPr/>
        </p:nvSpPr>
        <p:spPr>
          <a:xfrm>
            <a:off x="1308735" y="3712210"/>
            <a:ext cx="10753090" cy="2491740"/>
          </a:xfrm>
          <a:prstGeom prst="rect">
            <a:avLst/>
          </a:prstGeom>
          <a:noFill/>
        </p:spPr>
        <p:txBody>
          <a:bodyPr wrap="square" rtlCol="0">
            <a:spAutoFit/>
          </a:bodyPr>
          <a:p>
            <a:r>
              <a:rPr lang="zh-CN" altLang="en-US" b="1">
                <a:latin typeface="Times New Roman" panose="02020603050405020304" pitchFamily="18" charset="0"/>
              </a:rPr>
              <a:t>参考答案：</a:t>
            </a:r>
            <a:endParaRPr lang="zh-CN" altLang="en-US" b="1">
              <a:latin typeface="Times New Roman" panose="02020603050405020304" pitchFamily="18" charset="0"/>
            </a:endParaRPr>
          </a:p>
          <a:p>
            <a:endParaRPr lang="zh-CN" altLang="en-US">
              <a:solidFill>
                <a:srgbClr val="FF0000"/>
              </a:solidFill>
            </a:endParaRPr>
          </a:p>
          <a:p>
            <a:r>
              <a:rPr lang="zh-CN" altLang="en-US" sz="2000">
                <a:solidFill>
                  <a:srgbClr val="FF0000"/>
                </a:solidFill>
                <a:latin typeface="Times New Roman" panose="02020603050405020304" pitchFamily="18" charset="0"/>
                <a:cs typeface="Times New Roman" panose="02020603050405020304" pitchFamily="18" charset="0"/>
              </a:rPr>
              <a:t>1. Zhu Ziqing is the author of the essay “Moonlight over the Lotus Pond”.</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2. The essay was written in 1927.</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3. The year 1927 saw great disturbance and political upheavals in China between the</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Communist Party and the Nationalist Party.</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4. The essay’s tone is sad and gentle.</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5. Open.</a:t>
            </a:r>
            <a:endParaRPr lang="zh-CN" altLang="en-US" sz="20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53" name="文本框 1"/>
          <p:cNvSpPr txBox="1"/>
          <p:nvPr/>
        </p:nvSpPr>
        <p:spPr>
          <a:xfrm>
            <a:off x="1809750" y="1593850"/>
            <a:ext cx="8842375" cy="395605"/>
          </a:xfrm>
          <a:prstGeom prst="rect">
            <a:avLst/>
          </a:prstGeom>
          <a:noFill/>
          <a:ln w="9525">
            <a:noFill/>
          </a:ln>
        </p:spPr>
        <p:txBody>
          <a:bodyPr wrap="square" anchor="t">
            <a:spAutoFit/>
          </a:bodyPr>
          <a:p>
            <a:pPr>
              <a:lnSpc>
                <a:spcPct val="110000"/>
              </a:lnSpc>
            </a:pPr>
            <a:r>
              <a:rPr lang="zh-CN" altLang="en-US">
                <a:latin typeface="Times New Roman" panose="02020603050405020304" pitchFamily="18" charset="0"/>
                <a:ea typeface="宋体" panose="02010600030101010101" pitchFamily="2" charset="-122"/>
              </a:rPr>
              <a:t>http://v.youku.com/v_show/id_XNjI1ODY4NTUy.html</a:t>
            </a:r>
            <a:endParaRPr lang="zh-CN" altLang="en-US">
              <a:latin typeface="Times New Roman" panose="02020603050405020304" pitchFamily="18" charset="0"/>
              <a:ea typeface="宋体" panose="02010600030101010101" pitchFamily="2" charset="-122"/>
            </a:endParaRPr>
          </a:p>
        </p:txBody>
      </p:sp>
      <p:sp>
        <p:nvSpPr>
          <p:cNvPr id="57354"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IV More Resources</a:t>
            </a:r>
            <a:endParaRPr lang="en-US" altLang="zh-CN" sz="2800" kern="1200">
              <a:solidFill>
                <a:schemeClr val="tx1"/>
              </a:solidFill>
              <a:latin typeface="+mn-lt"/>
              <a:ea typeface="+mn-ea"/>
              <a:cs typeface="+mn-cs"/>
            </a:endParaRPr>
          </a:p>
        </p:txBody>
      </p:sp>
      <p:sp>
        <p:nvSpPr>
          <p:cNvPr id="57355" name="文本框 8"/>
          <p:cNvSpPr txBox="1"/>
          <p:nvPr/>
        </p:nvSpPr>
        <p:spPr>
          <a:xfrm>
            <a:off x="1809750" y="1112838"/>
            <a:ext cx="8037513"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A. Enjoy the video.</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603250" y="2585085"/>
            <a:ext cx="10986135" cy="2346325"/>
          </a:xfrm>
          <a:prstGeom prst="rect">
            <a:avLst/>
          </a:prstGeom>
        </p:spPr>
      </p:pic>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54"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IV More Resources</a:t>
            </a:r>
            <a:endParaRPr lang="en-US" altLang="zh-CN" sz="2800" kern="1200">
              <a:solidFill>
                <a:schemeClr val="tx1"/>
              </a:solidFill>
              <a:latin typeface="+mn-lt"/>
              <a:ea typeface="+mn-ea"/>
              <a:cs typeface="+mn-cs"/>
            </a:endParaRPr>
          </a:p>
        </p:txBody>
      </p:sp>
      <p:sp>
        <p:nvSpPr>
          <p:cNvPr id="57356" name="文本框 2"/>
          <p:cNvSpPr txBox="1"/>
          <p:nvPr/>
        </p:nvSpPr>
        <p:spPr>
          <a:xfrm>
            <a:off x="1714500" y="992505"/>
            <a:ext cx="8037513" cy="338138"/>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B. Surf the Internet.</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57357" name="文本框 3"/>
          <p:cNvSpPr txBox="1"/>
          <p:nvPr/>
        </p:nvSpPr>
        <p:spPr>
          <a:xfrm>
            <a:off x="1875790" y="1805305"/>
            <a:ext cx="9660890" cy="4154170"/>
          </a:xfrm>
          <a:prstGeom prst="rect">
            <a:avLst/>
          </a:prstGeom>
          <a:noFill/>
          <a:ln w="9525">
            <a:noFill/>
          </a:ln>
        </p:spPr>
        <p:txBody>
          <a:bodyPr wrap="square" anchor="t">
            <a:spAutoFit/>
          </a:bodyPr>
          <a:p>
            <a:pPr>
              <a:lnSpc>
                <a:spcPct val="110000"/>
              </a:lnSpc>
            </a:pPr>
            <a:r>
              <a:rPr lang="zh-CN" altLang="en-US" sz="2000">
                <a:latin typeface="Times New Roman" panose="02020603050405020304" pitchFamily="18" charset="0"/>
                <a:ea typeface="宋体" panose="02010600030101010101" pitchFamily="2" charset="-122"/>
              </a:rPr>
              <a:t>1. http://www.litquotes.com/</a:t>
            </a:r>
            <a:endParaRPr lang="zh-CN" altLang="en-US" sz="2000">
              <a:latin typeface="Times New Roman" panose="02020603050405020304" pitchFamily="18" charset="0"/>
              <a:ea typeface="宋体" panose="02010600030101010101" pitchFamily="2" charset="-122"/>
            </a:endParaRPr>
          </a:p>
          <a:p>
            <a:pPr>
              <a:lnSpc>
                <a:spcPct val="110000"/>
              </a:lnSpc>
            </a:pPr>
            <a:r>
              <a:rPr lang="zh-CN" altLang="en-US" sz="2000">
                <a:latin typeface="Times New Roman" panose="02020603050405020304" pitchFamily="18" charset="0"/>
                <a:ea typeface="宋体" panose="02010600030101010101" pitchFamily="2" charset="-122"/>
              </a:rPr>
              <a:t>This website is a literary reference site that features sourced quotes from literature. Readers can look for quotes by title, author or topic. Quotes about nature are also included.</a:t>
            </a:r>
            <a:endParaRPr lang="zh-CN" altLang="en-US" sz="2000">
              <a:latin typeface="Times New Roman" panose="02020603050405020304" pitchFamily="18" charset="0"/>
              <a:ea typeface="宋体" panose="02010600030101010101" pitchFamily="2" charset="-122"/>
            </a:endParaRPr>
          </a:p>
          <a:p>
            <a:pPr>
              <a:lnSpc>
                <a:spcPct val="110000"/>
              </a:lnSpc>
            </a:pPr>
            <a:endParaRPr lang="zh-CN" altLang="en-US" sz="2000">
              <a:latin typeface="Times New Roman" panose="02020603050405020304" pitchFamily="18" charset="0"/>
              <a:ea typeface="宋体" panose="02010600030101010101" pitchFamily="2" charset="-122"/>
            </a:endParaRPr>
          </a:p>
          <a:p>
            <a:pPr>
              <a:lnSpc>
                <a:spcPct val="110000"/>
              </a:lnSpc>
            </a:pPr>
            <a:r>
              <a:rPr lang="zh-CN" altLang="en-US" sz="2000">
                <a:latin typeface="Times New Roman" panose="02020603050405020304" pitchFamily="18" charset="0"/>
                <a:ea typeface="宋体" panose="02010600030101010101" pitchFamily="2" charset="-122"/>
              </a:rPr>
              <a:t>2. https://www.poets.org/</a:t>
            </a:r>
            <a:endParaRPr lang="zh-CN" altLang="en-US" sz="2000">
              <a:latin typeface="Times New Roman" panose="02020603050405020304" pitchFamily="18" charset="0"/>
              <a:ea typeface="宋体" panose="02010600030101010101" pitchFamily="2" charset="-122"/>
            </a:endParaRPr>
          </a:p>
          <a:p>
            <a:pPr>
              <a:lnSpc>
                <a:spcPct val="110000"/>
              </a:lnSpc>
            </a:pPr>
            <a:r>
              <a:rPr lang="zh-CN" altLang="en-US" sz="2000">
                <a:latin typeface="Times New Roman" panose="02020603050405020304" pitchFamily="18" charset="0"/>
                <a:ea typeface="宋体" panose="02010600030101010101" pitchFamily="2" charset="-122"/>
              </a:rPr>
              <a:t>This website focuses on American poetry in both classical and contemporary forms. Readers can look for a lot of brilliant poems on nature here.</a:t>
            </a:r>
            <a:endParaRPr lang="zh-CN" altLang="en-US" sz="2000">
              <a:latin typeface="Times New Roman" panose="02020603050405020304" pitchFamily="18" charset="0"/>
              <a:ea typeface="宋体" panose="02010600030101010101" pitchFamily="2" charset="-122"/>
            </a:endParaRPr>
          </a:p>
          <a:p>
            <a:pPr>
              <a:lnSpc>
                <a:spcPct val="110000"/>
              </a:lnSpc>
            </a:pPr>
            <a:endParaRPr lang="zh-CN" altLang="en-US" sz="2000">
              <a:latin typeface="Times New Roman" panose="02020603050405020304" pitchFamily="18" charset="0"/>
              <a:ea typeface="宋体" panose="02010600030101010101" pitchFamily="2" charset="-122"/>
            </a:endParaRPr>
          </a:p>
          <a:p>
            <a:pPr>
              <a:lnSpc>
                <a:spcPct val="110000"/>
              </a:lnSpc>
            </a:pPr>
            <a:r>
              <a:rPr lang="zh-CN" altLang="en-US" sz="2000">
                <a:latin typeface="Times New Roman" panose="02020603050405020304" pitchFamily="18" charset="0"/>
                <a:ea typeface="宋体" panose="02010600030101010101" pitchFamily="2" charset="-122"/>
              </a:rPr>
              <a:t>3. https://www.sparknotes.com/</a:t>
            </a:r>
            <a:endParaRPr lang="zh-CN" altLang="en-US" sz="2000">
              <a:latin typeface="Times New Roman" panose="02020603050405020304" pitchFamily="18" charset="0"/>
              <a:ea typeface="宋体" panose="02010600030101010101" pitchFamily="2" charset="-122"/>
            </a:endParaRPr>
          </a:p>
          <a:p>
            <a:pPr>
              <a:lnSpc>
                <a:spcPct val="110000"/>
              </a:lnSpc>
            </a:pPr>
            <a:r>
              <a:rPr lang="zh-CN" altLang="en-US" sz="2000">
                <a:latin typeface="Times New Roman" panose="02020603050405020304" pitchFamily="18" charset="0"/>
                <a:ea typeface="宋体" panose="02010600030101010101" pitchFamily="2" charset="-122"/>
              </a:rPr>
              <a:t>This website focuses on various subjects which help students gain a better understanding of their field. Readers can look for literature study guides, which offer enormous literary works on the subject of nature.</a:t>
            </a:r>
            <a:endParaRPr lang="zh-CN" altLang="en-US" sz="2000">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5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5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9" name="矩形 23"/>
          <p:cNvSpPr/>
          <p:nvPr/>
        </p:nvSpPr>
        <p:spPr>
          <a:xfrm>
            <a:off x="7234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60"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61"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62"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3563" name="文本框 37906"/>
          <p:cNvSpPr txBox="1"/>
          <p:nvPr/>
        </p:nvSpPr>
        <p:spPr>
          <a:xfrm>
            <a:off x="1714500" y="767080"/>
            <a:ext cx="10192385" cy="645160"/>
          </a:xfrm>
          <a:prstGeom prst="rect">
            <a:avLst/>
          </a:prstGeom>
          <a:noFill/>
          <a:ln w="9525">
            <a:noFill/>
          </a:ln>
        </p:spPr>
        <p:txBody>
          <a:bodyPr wrap="square" anchor="t">
            <a:spAutoFit/>
          </a:bodyPr>
          <a:p>
            <a:pPr defTabSz="914400"/>
            <a:r>
              <a:rPr lang="en-US" altLang="zh-CN" b="1">
                <a:solidFill>
                  <a:srgbClr val="2AA2BA"/>
                </a:solidFill>
                <a:latin typeface="Arial" panose="020B0604020202020204" pitchFamily="34" charset="0"/>
                <a:ea typeface="宋体" panose="02010600030101010101" pitchFamily="2" charset="-122"/>
              </a:rPr>
              <a:t>B. Discuss the following questions with your partner. Take notes in the box if</a:t>
            </a:r>
            <a:endParaRPr lang="en-US" altLang="zh-CN" b="1">
              <a:solidFill>
                <a:srgbClr val="2AA2BA"/>
              </a:solidFill>
              <a:latin typeface="Arial" panose="020B0604020202020204" pitchFamily="34" charset="0"/>
              <a:ea typeface="宋体" panose="02010600030101010101" pitchFamily="2" charset="-122"/>
            </a:endParaRPr>
          </a:p>
          <a:p>
            <a:pPr defTabSz="914400"/>
            <a:r>
              <a:rPr lang="en-US" altLang="zh-CN" b="1">
                <a:solidFill>
                  <a:srgbClr val="2AA2BA"/>
                </a:solidFill>
                <a:latin typeface="Arial" panose="020B0604020202020204" pitchFamily="34" charset="0"/>
                <a:ea typeface="宋体" panose="02010600030101010101" pitchFamily="2" charset="-122"/>
              </a:rPr>
              <a:t>necessary.</a:t>
            </a:r>
            <a:endParaRPr lang="en-US" altLang="zh-CN" b="1">
              <a:solidFill>
                <a:srgbClr val="2AA2BA"/>
              </a:solidFill>
              <a:latin typeface="Arial" panose="020B0604020202020204" pitchFamily="34" charset="0"/>
              <a:ea typeface="宋体" panose="02010600030101010101" pitchFamily="2" charset="-122"/>
            </a:endParaRPr>
          </a:p>
        </p:txBody>
      </p:sp>
      <p:sp>
        <p:nvSpPr>
          <p:cNvPr id="2" name="文本框 1"/>
          <p:cNvSpPr txBox="1"/>
          <p:nvPr/>
        </p:nvSpPr>
        <p:spPr>
          <a:xfrm>
            <a:off x="425450" y="1537970"/>
            <a:ext cx="10944860" cy="1476375"/>
          </a:xfrm>
          <a:prstGeom prst="rect">
            <a:avLst/>
          </a:prstGeom>
          <a:noFill/>
        </p:spPr>
        <p:txBody>
          <a:bodyPr wrap="square" rtlCol="0">
            <a:spAutoFit/>
          </a:bodyPr>
          <a:p>
            <a:r>
              <a:rPr lang="zh-CN" altLang="en-US"/>
              <a:t>1. In this essay, beautiful scenery is mingled with the author’s mixed feelings. Could you give a</a:t>
            </a:r>
            <a:endParaRPr lang="zh-CN" altLang="en-US"/>
          </a:p>
          <a:p>
            <a:r>
              <a:rPr lang="zh-CN" altLang="en-US"/>
              <a:t>brief analysis of this prose?</a:t>
            </a:r>
            <a:endParaRPr lang="zh-CN" altLang="en-US"/>
          </a:p>
          <a:p>
            <a:endParaRPr lang="zh-CN" altLang="en-US"/>
          </a:p>
          <a:p>
            <a:r>
              <a:rPr lang="zh-CN" altLang="en-US"/>
              <a:t>2. Could you quote a few lines from classical Chinese poetry which embodies the same</a:t>
            </a:r>
            <a:endParaRPr lang="zh-CN" altLang="en-US"/>
          </a:p>
          <a:p>
            <a:r>
              <a:rPr lang="zh-CN" altLang="en-US"/>
              <a:t>affections?</a:t>
            </a:r>
            <a:endParaRPr lang="zh-CN" altLang="en-US"/>
          </a:p>
        </p:txBody>
      </p:sp>
      <p:sp>
        <p:nvSpPr>
          <p:cNvPr id="3" name="文本框 2"/>
          <p:cNvSpPr txBox="1"/>
          <p:nvPr/>
        </p:nvSpPr>
        <p:spPr>
          <a:xfrm>
            <a:off x="425450" y="3251200"/>
            <a:ext cx="11600815" cy="3446145"/>
          </a:xfrm>
          <a:prstGeom prst="rect">
            <a:avLst/>
          </a:prstGeom>
          <a:noFill/>
        </p:spPr>
        <p:txBody>
          <a:bodyPr wrap="square" rtlCol="0">
            <a:spAutoFit/>
          </a:bodyPr>
          <a:p>
            <a:r>
              <a:rPr lang="zh-CN" altLang="en-US" b="1">
                <a:latin typeface="Times New Roman" panose="02020603050405020304" pitchFamily="18" charset="0"/>
              </a:rPr>
              <a:t>参考答案：</a:t>
            </a:r>
            <a:endParaRPr lang="zh-CN" altLang="en-US">
              <a:solidFill>
                <a:srgbClr val="FF0000"/>
              </a:solidFill>
            </a:endParaRPr>
          </a:p>
          <a:p>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1. The author took a walk at night after his family went to bed, intoxicated (陶醉) by the</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beauty of the lotus pond immersed in moonlight. However, keenly aware of the disturbing</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social environment, he couldn’t help his anxiety and worry. After all, strolling around the</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lotus pond was nothing more than a temporary escape from harsh reality.</a:t>
            </a:r>
            <a:endParaRPr lang="zh-CN" altLang="en-US" sz="2000">
              <a:solidFill>
                <a:srgbClr val="FF0000"/>
              </a:solidFill>
              <a:latin typeface="Times New Roman" panose="02020603050405020304" pitchFamily="18" charset="0"/>
              <a:cs typeface="Times New Roman" panose="02020603050405020304" pitchFamily="18" charset="0"/>
            </a:endParaRPr>
          </a:p>
          <a:p>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2. 李煜的《虞美人》：春花秋月何时了？往事知多少。小楼昨夜又东风，故国不堪回首</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月明中。雕栏玉砌应犹在，只是朱颜改。问君能有几多愁？恰似一江春水向东流。</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杜牧的《泊秦淮》：烟笼寒水月笼沙，夜泊秦淮近酒家。商女不知亡国恨，隔江犹唱</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后庭花。</a:t>
            </a:r>
            <a:endParaRPr lang="zh-CN" altLang="en-US" sz="20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2</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2662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2439670" cy="110680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zh-CN" altLang="en-US"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Tasks</a:t>
            </a:r>
            <a:endParaRPr kumimoji="1" lang="zh-CN" altLang="en-US"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0"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1"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2"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3"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7654" name="文本框 37906"/>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One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7655" name="文本框 3"/>
          <p:cNvSpPr txBox="1"/>
          <p:nvPr/>
        </p:nvSpPr>
        <p:spPr>
          <a:xfrm>
            <a:off x="1329690" y="1107440"/>
            <a:ext cx="10474325" cy="82994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One and the following ten statements. Each statement contains information given in one of the paragraphs of Passage One. Identify the paragraph from which the information is derived. You may choose a paragraph more than once. Each paragraph is marked with one letter.</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7656" name="文本框 12"/>
          <p:cNvSpPr txBox="1"/>
          <p:nvPr/>
        </p:nvSpPr>
        <p:spPr>
          <a:xfrm>
            <a:off x="1413510" y="2080578"/>
            <a:ext cx="8956675" cy="3322955"/>
          </a:xfrm>
          <a:prstGeom prst="rect">
            <a:avLst/>
          </a:prstGeom>
          <a:noFill/>
          <a:ln w="9525">
            <a:noFill/>
          </a:ln>
        </p:spPr>
        <p:txBody>
          <a:bodyPr wrap="square" anchor="t">
            <a:spAutoFit/>
          </a:bodyPr>
          <a:p>
            <a:pPr algn="just">
              <a:lnSpc>
                <a:spcPct val="150000"/>
              </a:lnSpc>
            </a:pPr>
            <a:r>
              <a:rPr lang="zh-CN" altLang="en-US" sz="1400">
                <a:latin typeface="Arial" panose="020B0604020202020204" pitchFamily="34" charset="0"/>
                <a:ea typeface="宋体" panose="02010600030101010101" pitchFamily="2" charset="-122"/>
              </a:rPr>
              <a:t>(       ) 1. Stars are always present yet inaccessible.</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2. I don’t feel lonely when I’m immersed in reading and writing.</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3. Farmers own the farms, yet they don’t own the landscape.</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4. While communicating with nature, I become an eye-ball which can see everything.</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5. The poet is the real owner of the landscape as he can best understand the beauty of nature.</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6. Every season and every hour brings bliss to us.</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7. Nature is always generous to us and ready to embraceus.</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8. To enjoy being alone, we need to stay from both the society and our study.</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9. In the woods, I feel that nature can heal all my pains.</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10. Innocent children can truly see nature while experienced adults can’t.</a:t>
            </a:r>
            <a:endParaRPr lang="zh-CN" altLang="en-US" sz="1400">
              <a:latin typeface="Arial" panose="020B0604020202020204" pitchFamily="34" charset="0"/>
              <a:ea typeface="宋体" panose="02010600030101010101" pitchFamily="2" charset="-122"/>
            </a:endParaRPr>
          </a:p>
        </p:txBody>
      </p:sp>
      <p:sp>
        <p:nvSpPr>
          <p:cNvPr id="6" name="文本框 5"/>
          <p:cNvSpPr txBox="1"/>
          <p:nvPr/>
        </p:nvSpPr>
        <p:spPr>
          <a:xfrm>
            <a:off x="1543050" y="2080578"/>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B</a:t>
            </a:r>
            <a:endParaRPr lang="en-US" altLang="zh-CN" sz="2000" b="1">
              <a:solidFill>
                <a:srgbClr val="C00000"/>
              </a:solidFill>
              <a:latin typeface="Arial" panose="020B0604020202020204" pitchFamily="34" charset="0"/>
              <a:ea typeface="宋体" panose="02010600030101010101" pitchFamily="2" charset="-122"/>
            </a:endParaRPr>
          </a:p>
        </p:txBody>
      </p:sp>
      <p:sp>
        <p:nvSpPr>
          <p:cNvPr id="8" name="文本框 7"/>
          <p:cNvSpPr txBox="1"/>
          <p:nvPr/>
        </p:nvSpPr>
        <p:spPr>
          <a:xfrm>
            <a:off x="1543050" y="247967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A</a:t>
            </a:r>
            <a:endParaRPr lang="en-US" altLang="zh-CN" sz="2000" b="1">
              <a:solidFill>
                <a:srgbClr val="C00000"/>
              </a:solidFill>
              <a:latin typeface="Arial" panose="020B0604020202020204" pitchFamily="34" charset="0"/>
              <a:ea typeface="宋体" panose="02010600030101010101" pitchFamily="2" charset="-122"/>
            </a:endParaRPr>
          </a:p>
        </p:txBody>
      </p:sp>
      <p:sp>
        <p:nvSpPr>
          <p:cNvPr id="9" name="文本框 8"/>
          <p:cNvSpPr txBox="1"/>
          <p:nvPr/>
        </p:nvSpPr>
        <p:spPr>
          <a:xfrm>
            <a:off x="1543050" y="3085783"/>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D</a:t>
            </a:r>
            <a:endParaRPr lang="en-US" altLang="zh-CN" sz="2000" b="1">
              <a:solidFill>
                <a:srgbClr val="C00000"/>
              </a:solidFill>
              <a:latin typeface="Arial" panose="020B0604020202020204" pitchFamily="34" charset="0"/>
              <a:ea typeface="宋体" panose="02010600030101010101" pitchFamily="2" charset="-122"/>
            </a:endParaRPr>
          </a:p>
        </p:txBody>
      </p:sp>
      <p:sp>
        <p:nvSpPr>
          <p:cNvPr id="10" name="文本框 9"/>
          <p:cNvSpPr txBox="1"/>
          <p:nvPr/>
        </p:nvSpPr>
        <p:spPr>
          <a:xfrm>
            <a:off x="1543050" y="500888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D</a:t>
            </a:r>
            <a:endParaRPr lang="en-US" altLang="zh-CN" sz="2000" b="1">
              <a:solidFill>
                <a:srgbClr val="C00000"/>
              </a:solidFill>
              <a:latin typeface="Arial" panose="020B0604020202020204" pitchFamily="34" charset="0"/>
              <a:ea typeface="宋体" panose="02010600030101010101" pitchFamily="2" charset="-122"/>
            </a:endParaRPr>
          </a:p>
        </p:txBody>
      </p:sp>
      <p:sp>
        <p:nvSpPr>
          <p:cNvPr id="2" name="文本框 1"/>
          <p:cNvSpPr txBox="1"/>
          <p:nvPr/>
        </p:nvSpPr>
        <p:spPr>
          <a:xfrm>
            <a:off x="1543050" y="469138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D</a:t>
            </a:r>
            <a:endParaRPr lang="en-US" altLang="zh-CN" sz="2000" b="1">
              <a:solidFill>
                <a:srgbClr val="C00000"/>
              </a:solidFill>
              <a:latin typeface="Arial" panose="020B0604020202020204" pitchFamily="34" charset="0"/>
              <a:ea typeface="宋体" panose="02010600030101010101" pitchFamily="2" charset="-122"/>
            </a:endParaRPr>
          </a:p>
        </p:txBody>
      </p:sp>
      <p:sp>
        <p:nvSpPr>
          <p:cNvPr id="3" name="文本框 2"/>
          <p:cNvSpPr txBox="1"/>
          <p:nvPr/>
        </p:nvSpPr>
        <p:spPr>
          <a:xfrm>
            <a:off x="1543050" y="277939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C</a:t>
            </a:r>
            <a:endParaRPr lang="en-US" altLang="zh-CN" sz="2000" b="1">
              <a:solidFill>
                <a:srgbClr val="C00000"/>
              </a:solidFill>
              <a:latin typeface="Arial" panose="020B0604020202020204" pitchFamily="34" charset="0"/>
              <a:ea typeface="宋体" panose="02010600030101010101" pitchFamily="2" charset="-122"/>
            </a:endParaRPr>
          </a:p>
        </p:txBody>
      </p:sp>
      <p:sp>
        <p:nvSpPr>
          <p:cNvPr id="4" name="文本框 3"/>
          <p:cNvSpPr txBox="1"/>
          <p:nvPr/>
        </p:nvSpPr>
        <p:spPr>
          <a:xfrm>
            <a:off x="1543050" y="436689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A</a:t>
            </a:r>
            <a:endParaRPr lang="en-US" altLang="zh-CN" sz="2000" b="1">
              <a:solidFill>
                <a:srgbClr val="C00000"/>
              </a:solidFill>
              <a:latin typeface="Arial" panose="020B0604020202020204" pitchFamily="34" charset="0"/>
              <a:ea typeface="宋体" panose="02010600030101010101" pitchFamily="2" charset="-122"/>
            </a:endParaRPr>
          </a:p>
        </p:txBody>
      </p:sp>
      <p:sp>
        <p:nvSpPr>
          <p:cNvPr id="5" name="文本框 4"/>
          <p:cNvSpPr txBox="1"/>
          <p:nvPr/>
        </p:nvSpPr>
        <p:spPr>
          <a:xfrm>
            <a:off x="1543050" y="340614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C</a:t>
            </a:r>
            <a:endParaRPr lang="en-US" altLang="zh-CN" sz="2000" b="1">
              <a:solidFill>
                <a:srgbClr val="C00000"/>
              </a:solidFill>
              <a:latin typeface="Arial" panose="020B0604020202020204" pitchFamily="34" charset="0"/>
              <a:ea typeface="宋体" panose="02010600030101010101" pitchFamily="2" charset="-122"/>
            </a:endParaRPr>
          </a:p>
        </p:txBody>
      </p:sp>
      <p:sp>
        <p:nvSpPr>
          <p:cNvPr id="7" name="文本框 6"/>
          <p:cNvSpPr txBox="1"/>
          <p:nvPr/>
        </p:nvSpPr>
        <p:spPr>
          <a:xfrm>
            <a:off x="1543050" y="372618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D</a:t>
            </a:r>
            <a:endParaRPr lang="en-US" altLang="zh-CN" sz="2000" b="1">
              <a:solidFill>
                <a:srgbClr val="C00000"/>
              </a:solidFill>
              <a:latin typeface="Arial" panose="020B0604020202020204" pitchFamily="34" charset="0"/>
              <a:ea typeface="宋体" panose="02010600030101010101" pitchFamily="2" charset="-122"/>
            </a:endParaRPr>
          </a:p>
        </p:txBody>
      </p:sp>
      <p:sp>
        <p:nvSpPr>
          <p:cNvPr id="11" name="文本框 10"/>
          <p:cNvSpPr txBox="1"/>
          <p:nvPr/>
        </p:nvSpPr>
        <p:spPr>
          <a:xfrm>
            <a:off x="1543050" y="404685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B</a:t>
            </a:r>
            <a:endParaRPr lang="en-US" altLang="zh-CN" sz="2000" b="1">
              <a:solidFill>
                <a:srgbClr val="C00000"/>
              </a:solidFill>
              <a:latin typeface="Arial" panose="020B0604020202020204" pitchFamily="34"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horizontal)">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linds(horizontal)">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linds(horizontal)">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2" grpId="0"/>
      <p:bldP spid="3" grpId="0"/>
      <p:bldP spid="4" grpId="0"/>
      <p:bldP spid="5" grpId="0"/>
      <p:bldP spid="7"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0"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1"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2"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3"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7654" name="文本框 37906"/>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Two</a:t>
            </a:r>
            <a:endParaRPr lang="en-US" altLang="zh-CN" b="1">
              <a:solidFill>
                <a:srgbClr val="2AA2BA"/>
              </a:solidFill>
              <a:latin typeface="Arial" panose="020B0604020202020204" pitchFamily="34" charset="0"/>
              <a:ea typeface="宋体" panose="02010600030101010101" pitchFamily="2" charset="-122"/>
            </a:endParaRPr>
          </a:p>
        </p:txBody>
      </p:sp>
      <p:sp>
        <p:nvSpPr>
          <p:cNvPr id="27655" name="文本框 3"/>
          <p:cNvSpPr txBox="1"/>
          <p:nvPr/>
        </p:nvSpPr>
        <p:spPr>
          <a:xfrm>
            <a:off x="1329690" y="1107440"/>
            <a:ext cx="945896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Two and decide whether the following statements are true (T) or false (F).</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7656" name="文本框 12"/>
          <p:cNvSpPr txBox="1"/>
          <p:nvPr/>
        </p:nvSpPr>
        <p:spPr>
          <a:xfrm>
            <a:off x="942340" y="1523365"/>
            <a:ext cx="11034395" cy="4246245"/>
          </a:xfrm>
          <a:prstGeom prst="rect">
            <a:avLst/>
          </a:prstGeom>
          <a:noFill/>
          <a:ln w="9525">
            <a:noFill/>
          </a:ln>
        </p:spPr>
        <p:txBody>
          <a:bodyPr wrap="square" anchor="t">
            <a:spAutoFit/>
          </a:bodyPr>
          <a:p>
            <a:pPr algn="just">
              <a:lnSpc>
                <a:spcPct val="150000"/>
              </a:lnSpc>
            </a:pPr>
            <a:r>
              <a:rPr lang="en-US" altLang="zh-CN" sz="2000">
                <a:latin typeface="Arial" panose="020B0604020202020204" pitchFamily="34" charset="0"/>
                <a:ea typeface="宋体" panose="02010600030101010101" pitchFamily="2" charset="-122"/>
              </a:rPr>
              <a:t> </a:t>
            </a:r>
            <a:r>
              <a:rPr lang="zh-CN" altLang="en-US" sz="2000">
                <a:latin typeface="Arial" panose="020B0604020202020204" pitchFamily="34" charset="0"/>
                <a:ea typeface="宋体" panose="02010600030101010101" pitchFamily="2" charset="-122"/>
              </a:rPr>
              <a:t>(       ) 1. The first day when I lived in the woods happened to be the Independence Day of</a:t>
            </a:r>
            <a:endParaRPr lang="zh-CN" altLang="en-US" sz="2000">
              <a:latin typeface="Arial" panose="020B0604020202020204" pitchFamily="34" charset="0"/>
              <a:ea typeface="宋体" panose="02010600030101010101" pitchFamily="2" charset="-122"/>
            </a:endParaRPr>
          </a:p>
          <a:p>
            <a:pPr algn="just">
              <a:lnSpc>
                <a:spcPct val="150000"/>
              </a:lnSpc>
            </a:pPr>
            <a:r>
              <a:rPr lang="zh-CN" altLang="en-US" sz="2000">
                <a:latin typeface="Arial" panose="020B0604020202020204" pitchFamily="34" charset="0"/>
                <a:ea typeface="宋体" panose="02010600030101010101" pitchFamily="2" charset="-122"/>
              </a:rPr>
              <a:t>America.</a:t>
            </a:r>
            <a:endParaRPr lang="zh-CN" altLang="en-US" sz="2000">
              <a:latin typeface="Arial" panose="020B0604020202020204" pitchFamily="34" charset="0"/>
              <a:ea typeface="宋体" panose="02010600030101010101" pitchFamily="2" charset="-122"/>
            </a:endParaRPr>
          </a:p>
          <a:p>
            <a:pPr algn="just">
              <a:lnSpc>
                <a:spcPct val="150000"/>
              </a:lnSpc>
            </a:pPr>
            <a:r>
              <a:rPr lang="zh-CN" altLang="en-US" sz="2000">
                <a:latin typeface="Arial" panose="020B0604020202020204" pitchFamily="34" charset="0"/>
                <a:ea typeface="宋体" panose="02010600030101010101" pitchFamily="2" charset="-122"/>
              </a:rPr>
              <a:t> (       ) 2. My house was a wood cottage that was not luxurious but ready for winter.</a:t>
            </a:r>
            <a:endParaRPr lang="zh-CN" altLang="en-US" sz="2000">
              <a:latin typeface="Arial" panose="020B0604020202020204" pitchFamily="34" charset="0"/>
              <a:ea typeface="宋体" panose="02010600030101010101" pitchFamily="2" charset="-122"/>
            </a:endParaRPr>
          </a:p>
          <a:p>
            <a:pPr algn="just">
              <a:lnSpc>
                <a:spcPct val="150000"/>
              </a:lnSpc>
            </a:pPr>
            <a:r>
              <a:rPr lang="zh-CN" altLang="en-US" sz="2000">
                <a:latin typeface="Arial" panose="020B0604020202020204" pitchFamily="34" charset="0"/>
                <a:ea typeface="宋体" panose="02010600030101010101" pitchFamily="2" charset="-122"/>
              </a:rPr>
              <a:t> (       ) 3. There was no distance between nature and my house, which welcomed dews and winds.</a:t>
            </a:r>
            <a:endParaRPr lang="zh-CN" altLang="en-US" sz="2000">
              <a:latin typeface="Arial" panose="020B0604020202020204" pitchFamily="34" charset="0"/>
              <a:ea typeface="宋体" panose="02010600030101010101" pitchFamily="2" charset="-122"/>
            </a:endParaRPr>
          </a:p>
          <a:p>
            <a:pPr algn="just">
              <a:lnSpc>
                <a:spcPct val="150000"/>
              </a:lnSpc>
            </a:pPr>
            <a:r>
              <a:rPr lang="zh-CN" altLang="en-US" sz="2000">
                <a:latin typeface="Arial" panose="020B0604020202020204" pitchFamily="34" charset="0"/>
                <a:ea typeface="宋体" panose="02010600030101010101" pitchFamily="2" charset="-122"/>
              </a:rPr>
              <a:t> (       ) 4. Besides this simple house, the other two possessions of mine were a tent and a boat, which had been put away.</a:t>
            </a:r>
            <a:endParaRPr lang="zh-CN" altLang="en-US" sz="2000">
              <a:latin typeface="Arial" panose="020B0604020202020204" pitchFamily="34" charset="0"/>
              <a:ea typeface="宋体" panose="02010600030101010101" pitchFamily="2" charset="-122"/>
            </a:endParaRPr>
          </a:p>
          <a:p>
            <a:pPr algn="just">
              <a:lnSpc>
                <a:spcPct val="150000"/>
              </a:lnSpc>
            </a:pPr>
            <a:r>
              <a:rPr lang="zh-CN" altLang="en-US" sz="2000">
                <a:latin typeface="Arial" panose="020B0604020202020204" pitchFamily="34" charset="0"/>
                <a:ea typeface="宋体" panose="02010600030101010101" pitchFamily="2" charset="-122"/>
              </a:rPr>
              <a:t> (       ) 5. I became a neighbor to the birds because living in the woods allowed me to catch all</a:t>
            </a:r>
            <a:endParaRPr lang="zh-CN" altLang="en-US" sz="2000">
              <a:latin typeface="Arial" panose="020B0604020202020204" pitchFamily="34" charset="0"/>
              <a:ea typeface="宋体" panose="02010600030101010101" pitchFamily="2" charset="-122"/>
            </a:endParaRPr>
          </a:p>
          <a:p>
            <a:pPr algn="just">
              <a:lnSpc>
                <a:spcPct val="150000"/>
              </a:lnSpc>
            </a:pPr>
            <a:r>
              <a:rPr lang="zh-CN" altLang="en-US" sz="2000">
                <a:latin typeface="Arial" panose="020B0604020202020204" pitchFamily="34" charset="0"/>
                <a:ea typeface="宋体" panose="02010600030101010101" pitchFamily="2" charset="-122"/>
              </a:rPr>
              <a:t>kinds of birds.</a:t>
            </a:r>
            <a:endParaRPr lang="zh-CN" altLang="en-US" sz="2000">
              <a:latin typeface="Arial" panose="020B0604020202020204" pitchFamily="34" charset="0"/>
              <a:ea typeface="宋体" panose="02010600030101010101" pitchFamily="2" charset="-122"/>
            </a:endParaRPr>
          </a:p>
        </p:txBody>
      </p:sp>
      <p:sp>
        <p:nvSpPr>
          <p:cNvPr id="8" name="文本框 7"/>
          <p:cNvSpPr txBox="1"/>
          <p:nvPr/>
        </p:nvSpPr>
        <p:spPr>
          <a:xfrm>
            <a:off x="1296670" y="169100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T</a:t>
            </a:r>
            <a:endParaRPr lang="en-US" altLang="zh-CN" sz="2000" b="1">
              <a:solidFill>
                <a:srgbClr val="C00000"/>
              </a:solidFill>
              <a:latin typeface="Arial" panose="020B0604020202020204" pitchFamily="34" charset="0"/>
              <a:ea typeface="宋体" panose="02010600030101010101" pitchFamily="2" charset="-122"/>
            </a:endParaRPr>
          </a:p>
        </p:txBody>
      </p:sp>
      <p:sp>
        <p:nvSpPr>
          <p:cNvPr id="9" name="文本框 8"/>
          <p:cNvSpPr txBox="1"/>
          <p:nvPr/>
        </p:nvSpPr>
        <p:spPr>
          <a:xfrm>
            <a:off x="1296670" y="3068638"/>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T</a:t>
            </a:r>
            <a:endParaRPr lang="en-US" altLang="zh-CN" sz="2000" b="1">
              <a:solidFill>
                <a:srgbClr val="C00000"/>
              </a:solidFill>
              <a:latin typeface="Arial" panose="020B0604020202020204" pitchFamily="34" charset="0"/>
              <a:ea typeface="宋体" panose="02010600030101010101" pitchFamily="2" charset="-122"/>
            </a:endParaRPr>
          </a:p>
        </p:txBody>
      </p:sp>
      <p:sp>
        <p:nvSpPr>
          <p:cNvPr id="2" name="文本框 1"/>
          <p:cNvSpPr txBox="1"/>
          <p:nvPr/>
        </p:nvSpPr>
        <p:spPr>
          <a:xfrm>
            <a:off x="1296670" y="261429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F</a:t>
            </a:r>
            <a:endParaRPr lang="en-US" altLang="zh-CN" sz="2000" b="1">
              <a:solidFill>
                <a:srgbClr val="C00000"/>
              </a:solidFill>
              <a:latin typeface="Arial" panose="020B0604020202020204" pitchFamily="34" charset="0"/>
              <a:ea typeface="宋体" panose="02010600030101010101" pitchFamily="2" charset="-122"/>
            </a:endParaRPr>
          </a:p>
        </p:txBody>
      </p:sp>
      <p:sp>
        <p:nvSpPr>
          <p:cNvPr id="3" name="文本框 2"/>
          <p:cNvSpPr txBox="1"/>
          <p:nvPr/>
        </p:nvSpPr>
        <p:spPr>
          <a:xfrm>
            <a:off x="1296670" y="390398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F</a:t>
            </a:r>
            <a:endParaRPr lang="en-US" altLang="zh-CN" sz="2000" b="1">
              <a:solidFill>
                <a:srgbClr val="C00000"/>
              </a:solidFill>
              <a:latin typeface="Arial" panose="020B0604020202020204" pitchFamily="34" charset="0"/>
              <a:ea typeface="宋体" panose="02010600030101010101" pitchFamily="2" charset="-122"/>
            </a:endParaRPr>
          </a:p>
        </p:txBody>
      </p:sp>
      <p:sp>
        <p:nvSpPr>
          <p:cNvPr id="4" name="文本框 3"/>
          <p:cNvSpPr txBox="1"/>
          <p:nvPr/>
        </p:nvSpPr>
        <p:spPr>
          <a:xfrm>
            <a:off x="1296670" y="482917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F</a:t>
            </a:r>
            <a:endParaRPr lang="en-US" altLang="zh-CN" sz="2000" b="1">
              <a:solidFill>
                <a:srgbClr val="C00000"/>
              </a:solidFill>
              <a:latin typeface="Arial" panose="020B0604020202020204" pitchFamily="34"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carefully,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325" y="1844675"/>
            <a:ext cx="10191750" cy="1014730"/>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sz="2000">
                <a:latin typeface="Times New Roman" panose="02020603050405020304" pitchFamily="18" charset="0"/>
                <a:ea typeface="宋体" panose="02010600030101010101" pitchFamily="2" charset="-122"/>
                <a:cs typeface="Times New Roman" panose="02020603050405020304" pitchFamily="18" charset="0"/>
              </a:rPr>
              <a:t>1. Judging from the title and the content of this essay, could you tell who visited the lake for the</a:t>
            </a:r>
            <a:endParaRPr sz="200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sz="2000">
                <a:latin typeface="Times New Roman" panose="02020603050405020304" pitchFamily="18" charset="0"/>
                <a:ea typeface="宋体" panose="02010600030101010101" pitchFamily="2" charset="-122"/>
                <a:cs typeface="Times New Roman" panose="02020603050405020304" pitchFamily="18" charset="0"/>
              </a:rPr>
              <a:t>first and the second time?</a:t>
            </a:r>
            <a:endParaRPr sz="2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1408430" y="3408363"/>
            <a:ext cx="8083550" cy="130937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1. For the first time, father and son (the narrator) visited the lake; for the second time, father (the narrator) and son visited the lake.</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Office 主题">
  <a:themeElements>
    <a:clrScheme name="自定义 86">
      <a:dk1>
        <a:srgbClr val="000000"/>
      </a:dk1>
      <a:lt1>
        <a:srgbClr val="FFFFFF"/>
      </a:lt1>
      <a:dk2>
        <a:srgbClr val="000000"/>
      </a:dk2>
      <a:lt2>
        <a:srgbClr val="FFFDFD"/>
      </a:lt2>
      <a:accent1>
        <a:srgbClr val="FAA0AA"/>
      </a:accent1>
      <a:accent2>
        <a:srgbClr val="F5E5E4"/>
      </a:accent2>
      <a:accent3>
        <a:srgbClr val="AACED2"/>
      </a:accent3>
      <a:accent4>
        <a:srgbClr val="009FB8"/>
      </a:accent4>
      <a:accent5>
        <a:srgbClr val="FFBBB3"/>
      </a:accent5>
      <a:accent6>
        <a:srgbClr val="515151"/>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29893</Words>
  <Application>WPS 演示</Application>
  <PresentationFormat>自定义</PresentationFormat>
  <Paragraphs>850</Paragraphs>
  <Slides>41</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41</vt:i4>
      </vt:variant>
    </vt:vector>
  </HeadingPairs>
  <TitlesOfParts>
    <vt:vector size="54" baseType="lpstr">
      <vt:lpstr>Arial</vt:lpstr>
      <vt:lpstr>宋体</vt:lpstr>
      <vt:lpstr>Wingdings</vt:lpstr>
      <vt:lpstr>微软雅黑</vt:lpstr>
      <vt:lpstr>Segoe UI Light</vt:lpstr>
      <vt:lpstr>Century Gothic</vt:lpstr>
      <vt:lpstr>Century Gothic</vt:lpstr>
      <vt:lpstr>Segoe UI Light</vt:lpstr>
      <vt:lpstr>Calibri</vt:lpstr>
      <vt:lpstr>Times New Roman</vt:lpstr>
      <vt:lpstr>Arial Unicode MS</vt:lpstr>
      <vt:lpstr>Courier New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Administrator</cp:lastModifiedBy>
  <cp:revision>286</cp:revision>
  <dcterms:created xsi:type="dcterms:W3CDTF">2015-08-18T02:51:00Z</dcterms:created>
  <dcterms:modified xsi:type="dcterms:W3CDTF">2018-07-03T05:58:59Z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